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 id="2147483674" r:id="rId3"/>
  </p:sldMasterIdLst>
  <p:notesMasterIdLst>
    <p:notesMasterId r:id="rId46"/>
  </p:notesMasterIdLst>
  <p:handoutMasterIdLst>
    <p:handoutMasterId r:id="rId47"/>
  </p:handoutMasterIdLst>
  <p:sldIdLst>
    <p:sldId id="256" r:id="rId4"/>
    <p:sldId id="320" r:id="rId5"/>
    <p:sldId id="321" r:id="rId6"/>
    <p:sldId id="323" r:id="rId7"/>
    <p:sldId id="316" r:id="rId8"/>
    <p:sldId id="339" r:id="rId9"/>
    <p:sldId id="334" r:id="rId10"/>
    <p:sldId id="335" r:id="rId11"/>
    <p:sldId id="319" r:id="rId12"/>
    <p:sldId id="336" r:id="rId13"/>
    <p:sldId id="337" r:id="rId14"/>
    <p:sldId id="287" r:id="rId15"/>
    <p:sldId id="300" r:id="rId16"/>
    <p:sldId id="302" r:id="rId17"/>
    <p:sldId id="322" r:id="rId18"/>
    <p:sldId id="272" r:id="rId19"/>
    <p:sldId id="274" r:id="rId20"/>
    <p:sldId id="275" r:id="rId21"/>
    <p:sldId id="276" r:id="rId22"/>
    <p:sldId id="277" r:id="rId23"/>
    <p:sldId id="278" r:id="rId24"/>
    <p:sldId id="279" r:id="rId25"/>
    <p:sldId id="303" r:id="rId26"/>
    <p:sldId id="297" r:id="rId27"/>
    <p:sldId id="333" r:id="rId28"/>
    <p:sldId id="332" r:id="rId29"/>
    <p:sldId id="331" r:id="rId30"/>
    <p:sldId id="329" r:id="rId31"/>
    <p:sldId id="342" r:id="rId32"/>
    <p:sldId id="343" r:id="rId33"/>
    <p:sldId id="284" r:id="rId34"/>
    <p:sldId id="283" r:id="rId35"/>
    <p:sldId id="296" r:id="rId36"/>
    <p:sldId id="291" r:id="rId37"/>
    <p:sldId id="290" r:id="rId38"/>
    <p:sldId id="286" r:id="rId39"/>
    <p:sldId id="293" r:id="rId40"/>
    <p:sldId id="330" r:id="rId41"/>
    <p:sldId id="318" r:id="rId42"/>
    <p:sldId id="326" r:id="rId43"/>
    <p:sldId id="328" r:id="rId44"/>
    <p:sldId id="340"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2" autoAdjust="0"/>
    <p:restoredTop sz="94612" autoAdjust="0"/>
  </p:normalViewPr>
  <p:slideViewPr>
    <p:cSldViewPr snapToGrid="0">
      <p:cViewPr varScale="1">
        <p:scale>
          <a:sx n="97" d="100"/>
          <a:sy n="97" d="100"/>
        </p:scale>
        <p:origin x="450" y="72"/>
      </p:cViewPr>
      <p:guideLst>
        <p:guide orient="horz" pos="2160"/>
        <p:guide pos="3840"/>
      </p:guideLst>
    </p:cSldViewPr>
  </p:slideViewPr>
  <p:outlineViewPr>
    <p:cViewPr>
      <p:scale>
        <a:sx n="33" d="100"/>
        <a:sy n="33" d="100"/>
      </p:scale>
      <p:origin x="0" y="5010"/>
    </p:cViewPr>
  </p:outlineViewPr>
  <p:notesTextViewPr>
    <p:cViewPr>
      <p:scale>
        <a:sx n="1" d="1"/>
        <a:sy n="1" d="1"/>
      </p:scale>
      <p:origin x="0" y="0"/>
    </p:cViewPr>
  </p:notesTextViewPr>
  <p:notesViewPr>
    <p:cSldViewPr snapToGrid="0">
      <p:cViewPr varScale="1">
        <p:scale>
          <a:sx n="80" d="100"/>
          <a:sy n="80" d="100"/>
        </p:scale>
        <p:origin x="350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EBB2C4FE-FF83-4BC9-883B-36C7B433C8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67CB7115-FB4E-453E-9876-D389378E24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886C2C-F144-48E9-9552-452E35D23B3F}" type="datetimeFigureOut">
              <a:rPr lang="it-IT" smtClean="0"/>
              <a:t>17/04/2018</a:t>
            </a:fld>
            <a:endParaRPr lang="it-IT"/>
          </a:p>
        </p:txBody>
      </p:sp>
      <p:sp>
        <p:nvSpPr>
          <p:cNvPr id="4" name="Segnaposto piè di pagina 3">
            <a:extLst>
              <a:ext uri="{FF2B5EF4-FFF2-40B4-BE49-F238E27FC236}">
                <a16:creationId xmlns:a16="http://schemas.microsoft.com/office/drawing/2014/main" id="{EE02374B-60A0-40AB-9A8E-61F8BE819C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A6BAD488-F55A-4341-8C05-18537F114D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E92468-B865-40A9-9284-69B7C7D585CC}" type="slidenum">
              <a:rPr lang="it-IT" smtClean="0"/>
              <a:t>‹N›</a:t>
            </a:fld>
            <a:endParaRPr lang="it-IT"/>
          </a:p>
        </p:txBody>
      </p:sp>
    </p:spTree>
    <p:extLst>
      <p:ext uri="{BB962C8B-B14F-4D97-AF65-F5344CB8AC3E}">
        <p14:creationId xmlns:p14="http://schemas.microsoft.com/office/powerpoint/2010/main" val="414818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C4164E-2715-403A-AD64-72CC5C8EFB44}" type="datetimeFigureOut">
              <a:rPr lang="it-IT" smtClean="0"/>
              <a:t>17/04/2018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C5E87-D878-4CB5-94A4-19AFAF657D9A}" type="slidenum">
              <a:rPr lang="it-IT" smtClean="0"/>
              <a:t>‹N›</a:t>
            </a:fld>
            <a:endParaRPr lang="it-IT"/>
          </a:p>
        </p:txBody>
      </p:sp>
    </p:spTree>
    <p:extLst>
      <p:ext uri="{BB962C8B-B14F-4D97-AF65-F5344CB8AC3E}">
        <p14:creationId xmlns:p14="http://schemas.microsoft.com/office/powerpoint/2010/main" val="20279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FFC5E87-D878-4CB5-94A4-19AFAF657D9A}" type="slidenum">
              <a:rPr lang="it-IT" smtClean="0"/>
              <a:t>37</a:t>
            </a:fld>
            <a:endParaRPr lang="it-IT"/>
          </a:p>
        </p:txBody>
      </p:sp>
    </p:spTree>
    <p:extLst>
      <p:ext uri="{BB962C8B-B14F-4D97-AF65-F5344CB8AC3E}">
        <p14:creationId xmlns:p14="http://schemas.microsoft.com/office/powerpoint/2010/main" val="234614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6D186-A431-469A-90DD-84A208DFC3C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3643FC1-9556-4515-865F-2B3469DE64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1D97BAB-C0DB-4EF4-A53E-D645A55383AD}"/>
              </a:ext>
            </a:extLst>
          </p:cNvPr>
          <p:cNvSpPr>
            <a:spLocks noGrp="1"/>
          </p:cNvSpPr>
          <p:nvPr>
            <p:ph type="dt" sz="half" idx="10"/>
          </p:nvPr>
        </p:nvSpPr>
        <p:spPr/>
        <p:txBody>
          <a:bodyPr/>
          <a:lstStyle/>
          <a:p>
            <a:fld id="{4E43727C-4703-42DA-B681-627B542AD2C3}" type="datetime1">
              <a:rPr lang="it-IT" smtClean="0"/>
              <a:t>17/04/2018</a:t>
            </a:fld>
            <a:endParaRPr lang="it-IT"/>
          </a:p>
        </p:txBody>
      </p:sp>
      <p:sp>
        <p:nvSpPr>
          <p:cNvPr id="5" name="Segnaposto piè di pagina 4">
            <a:extLst>
              <a:ext uri="{FF2B5EF4-FFF2-40B4-BE49-F238E27FC236}">
                <a16:creationId xmlns:a16="http://schemas.microsoft.com/office/drawing/2014/main" id="{6BA3777D-302F-446C-8F9B-133C988752A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E8DB6A78-3CCA-48C3-839B-567DCD0E312E}"/>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159508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EB9A1B-E4F5-4386-ACA9-D06F33F1431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92DE756-A777-4E8B-9940-C5BBF3A58C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C14C12F-8199-4955-8EDB-A68F48440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7CD6E67A-D659-4640-97F6-B8710A69DD11}"/>
              </a:ext>
            </a:extLst>
          </p:cNvPr>
          <p:cNvSpPr>
            <a:spLocks noGrp="1"/>
          </p:cNvSpPr>
          <p:nvPr>
            <p:ph type="dt" sz="half" idx="10"/>
          </p:nvPr>
        </p:nvSpPr>
        <p:spPr/>
        <p:txBody>
          <a:bodyPr/>
          <a:lstStyle/>
          <a:p>
            <a:fld id="{765535EF-EEEE-48B2-AECD-43C3922EFB82}" type="datetime1">
              <a:rPr lang="it-IT" smtClean="0"/>
              <a:t>17/04/2018</a:t>
            </a:fld>
            <a:endParaRPr lang="it-IT"/>
          </a:p>
        </p:txBody>
      </p:sp>
      <p:sp>
        <p:nvSpPr>
          <p:cNvPr id="6" name="Segnaposto piè di pagina 5">
            <a:extLst>
              <a:ext uri="{FF2B5EF4-FFF2-40B4-BE49-F238E27FC236}">
                <a16:creationId xmlns:a16="http://schemas.microsoft.com/office/drawing/2014/main" id="{36D3412C-7CE1-4916-84B9-C633A1955015}"/>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7" name="Segnaposto numero diapositiva 6">
            <a:extLst>
              <a:ext uri="{FF2B5EF4-FFF2-40B4-BE49-F238E27FC236}">
                <a16:creationId xmlns:a16="http://schemas.microsoft.com/office/drawing/2014/main" id="{3E3E8D2D-7755-43A7-99D5-D68B14EC1D60}"/>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197867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2A463F-F2F9-40E1-88E7-C0A50F3960E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3DC3FD6-2AB6-4C1C-A5BC-69920A9B7E43}"/>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CB42A1B-9675-40DB-A273-E758BA08DD0F}"/>
              </a:ext>
            </a:extLst>
          </p:cNvPr>
          <p:cNvSpPr>
            <a:spLocks noGrp="1"/>
          </p:cNvSpPr>
          <p:nvPr>
            <p:ph type="dt" sz="half" idx="10"/>
          </p:nvPr>
        </p:nvSpPr>
        <p:spPr/>
        <p:txBody>
          <a:bodyPr/>
          <a:lstStyle/>
          <a:p>
            <a:fld id="{EBF9A008-62F8-49E2-ADE5-4E68A17CFEE5}" type="datetime1">
              <a:rPr lang="it-IT" smtClean="0"/>
              <a:t>17/04/2018</a:t>
            </a:fld>
            <a:endParaRPr lang="it-IT"/>
          </a:p>
        </p:txBody>
      </p:sp>
      <p:sp>
        <p:nvSpPr>
          <p:cNvPr id="5" name="Segnaposto piè di pagina 4">
            <a:extLst>
              <a:ext uri="{FF2B5EF4-FFF2-40B4-BE49-F238E27FC236}">
                <a16:creationId xmlns:a16="http://schemas.microsoft.com/office/drawing/2014/main" id="{37AD2768-6AB1-41E0-83A9-80C00B84A2AE}"/>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AF7557C0-BE00-4512-BAD7-CDEED0DCDB11}"/>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3416793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D7F6030-255C-491E-9A78-FCFBBF553BD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965EC0C-B17B-4236-B282-F771832E25AF}"/>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DC2B61C-F6E1-4DCE-AE4A-E4C8743A57E0}"/>
              </a:ext>
            </a:extLst>
          </p:cNvPr>
          <p:cNvSpPr>
            <a:spLocks noGrp="1"/>
          </p:cNvSpPr>
          <p:nvPr>
            <p:ph type="dt" sz="half" idx="10"/>
          </p:nvPr>
        </p:nvSpPr>
        <p:spPr/>
        <p:txBody>
          <a:bodyPr/>
          <a:lstStyle/>
          <a:p>
            <a:fld id="{0A60D409-CD9D-4601-9AA0-5D0161DEFD2C}" type="datetime1">
              <a:rPr lang="it-IT" smtClean="0"/>
              <a:t>17/04/2018</a:t>
            </a:fld>
            <a:endParaRPr lang="it-IT"/>
          </a:p>
        </p:txBody>
      </p:sp>
      <p:sp>
        <p:nvSpPr>
          <p:cNvPr id="5" name="Segnaposto piè di pagina 4">
            <a:extLst>
              <a:ext uri="{FF2B5EF4-FFF2-40B4-BE49-F238E27FC236}">
                <a16:creationId xmlns:a16="http://schemas.microsoft.com/office/drawing/2014/main" id="{9267244C-9AEB-47A5-BD91-8C65255737B5}"/>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B454D4C6-E7FC-4AF8-A0F7-D0751F9DB4DE}"/>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52864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19ED60-9D0C-4913-AAE2-A2330A056DB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B9F8BF9-8553-4B62-99A3-7770B635BB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268B6DD4-F3BF-4F78-BEAE-321D8E88FE01}"/>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037946A0-97F0-4A95-A6FB-8773165FF65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F77380-B207-4471-9723-1E2CA8C05180}"/>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3622763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D33F2A-E8CC-4381-9D75-F98BBC17BCE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006FCBB-54EF-4B22-873F-A2A1C69171FD}"/>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E7EE1B7-9534-4832-88D7-9DE955DCAFBF}"/>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7AD22FC1-6F61-46F0-99C7-7A4969387C8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49DD203-894E-442B-A853-E13594895D38}"/>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788325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F46108-8E12-4C1D-BCAA-60C9EF6367F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E6C1FCF-CC08-4B13-87D6-585D29A83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C5C007AB-412E-4C4E-86B5-918980C5DCE3}"/>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3AABD3E4-6F62-4A87-A5A6-BEB9024405E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7ACB1FB-0DEA-4F4C-8404-8288E9D30060}"/>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1270181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C6FB96-2772-4C5C-9F63-C310D93DA16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A032690-A24C-4FBF-ACAD-C419CD4B552E}"/>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209AA53-1310-4C2C-9A0C-8E11F8D38C38}"/>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1C02BD5-4183-46DF-A11D-A7CAE2D82AE6}"/>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6" name="Segnaposto piè di pagina 5">
            <a:extLst>
              <a:ext uri="{FF2B5EF4-FFF2-40B4-BE49-F238E27FC236}">
                <a16:creationId xmlns:a16="http://schemas.microsoft.com/office/drawing/2014/main" id="{85E0BEAC-1247-4675-8D96-ACA4EC4244E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7FDF94C-449C-4C4B-88FD-3CB9A6F26B08}"/>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271075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29D1BEC-9A06-49D6-AFC5-52C888F49DB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8BB6437-7CCF-45B5-923F-7F24751058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14C9D0C5-5A6E-45B1-8C7F-692E35D13B56}"/>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AC10815-3A62-4A9B-A8A3-E9C2925B75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B22710C3-75F5-4D32-8B8E-E873E089CE45}"/>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A87BA6D8-ADD9-4202-B15B-5CEAA4E7D42D}"/>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8" name="Segnaposto piè di pagina 7">
            <a:extLst>
              <a:ext uri="{FF2B5EF4-FFF2-40B4-BE49-F238E27FC236}">
                <a16:creationId xmlns:a16="http://schemas.microsoft.com/office/drawing/2014/main" id="{A6590A4A-D03B-4823-90E4-1974A546342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5D67037-402E-4808-95DA-9723E4DE4BBB}"/>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3889471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73072F-6AE6-4816-9631-E41CD4C9B00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E73380A-CDFB-4A09-803C-D2ABA8D680A5}"/>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4" name="Segnaposto piè di pagina 3">
            <a:extLst>
              <a:ext uri="{FF2B5EF4-FFF2-40B4-BE49-F238E27FC236}">
                <a16:creationId xmlns:a16="http://schemas.microsoft.com/office/drawing/2014/main" id="{E0145851-C0AC-4869-9124-66E0460599E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D28226C-7008-4322-AB54-F7424F2E43EB}"/>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884597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A24ED62-90B6-4952-A454-0B9206FA53E2}"/>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3" name="Segnaposto piè di pagina 2">
            <a:extLst>
              <a:ext uri="{FF2B5EF4-FFF2-40B4-BE49-F238E27FC236}">
                <a16:creationId xmlns:a16="http://schemas.microsoft.com/office/drawing/2014/main" id="{A2CA9AB0-6F2B-4C67-9BA2-D8E329244178}"/>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4B9DDE3-B310-4F1C-8077-AB481D1167A3}"/>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30502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C79777B-0EE5-4233-B35A-EC7CE756251E}"/>
              </a:ext>
            </a:extLst>
          </p:cNvPr>
          <p:cNvSpPr>
            <a:spLocks noGrp="1"/>
          </p:cNvSpPr>
          <p:nvPr>
            <p:ph type="title"/>
          </p:nvPr>
        </p:nvSpPr>
        <p:spPr>
          <a:xfrm>
            <a:off x="838200" y="365125"/>
            <a:ext cx="8993863" cy="1325563"/>
          </a:xfrm>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90413A7-6CC1-4A79-B9B4-17BDA8157C30}"/>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BFB17B9-7122-49E5-A736-02E10E005AD1}"/>
              </a:ext>
            </a:extLst>
          </p:cNvPr>
          <p:cNvSpPr>
            <a:spLocks noGrp="1"/>
          </p:cNvSpPr>
          <p:nvPr>
            <p:ph type="dt" sz="half" idx="10"/>
          </p:nvPr>
        </p:nvSpPr>
        <p:spPr/>
        <p:txBody>
          <a:bodyPr/>
          <a:lstStyle/>
          <a:p>
            <a:fld id="{44DE508B-2D67-4AE6-B524-968DB30BC8DC}" type="datetime1">
              <a:rPr lang="it-IT" smtClean="0"/>
              <a:t>17/04/2018</a:t>
            </a:fld>
            <a:endParaRPr lang="it-IT"/>
          </a:p>
        </p:txBody>
      </p:sp>
      <p:sp>
        <p:nvSpPr>
          <p:cNvPr id="5" name="Segnaposto piè di pagina 4">
            <a:extLst>
              <a:ext uri="{FF2B5EF4-FFF2-40B4-BE49-F238E27FC236}">
                <a16:creationId xmlns:a16="http://schemas.microsoft.com/office/drawing/2014/main" id="{14030381-EC5A-4553-954F-44ACCE807FE8}"/>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869D90D2-2DF2-492F-946B-DF8A9C0C837F}"/>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3812677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DD8A3E-ACC2-4FD8-B606-D579C51BEE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5CCB147-697E-4E40-BB8A-673BF8567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4A07E53-A689-4AC7-80BA-A0A71DD63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A4304CB-CD77-491F-BC16-34ECF27E6D5A}"/>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6" name="Segnaposto piè di pagina 5">
            <a:extLst>
              <a:ext uri="{FF2B5EF4-FFF2-40B4-BE49-F238E27FC236}">
                <a16:creationId xmlns:a16="http://schemas.microsoft.com/office/drawing/2014/main" id="{F177D491-3564-444A-B085-BD5E8B180C1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8D483C7-BB26-4619-A2A7-208A1897629F}"/>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3747447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FBE53B-547F-447E-8B19-263AD9C2FF4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3FD968A-E2D3-47EB-94CC-3DE5CFB49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AFC2778-4A63-4D99-BA23-53CE3FF54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7B33FE61-021D-4254-A8F3-188D1A673CAF}"/>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6" name="Segnaposto piè di pagina 5">
            <a:extLst>
              <a:ext uri="{FF2B5EF4-FFF2-40B4-BE49-F238E27FC236}">
                <a16:creationId xmlns:a16="http://schemas.microsoft.com/office/drawing/2014/main" id="{14ECEB91-A2A1-45DD-BAFE-69E2C745776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FFDB825-1247-479D-ADCF-D9BFDB7CF938}"/>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2272821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32C1CC-DC25-45AE-A810-C91F6A41F94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A64BC4C-1666-4F49-8F0F-0708AF7F6BB3}"/>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F9BEF86-D8B6-4354-A3EC-90718B7DF4EA}"/>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DE3422E4-7C7C-4F43-93BC-0840A129FD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F6D402D-C955-4610-B3A1-4C2F5BB0A335}"/>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3474189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6410D2EB-5C4B-454B-8315-160CA558E68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426A6EB-2171-4EA7-B9F1-66DAA9BF063C}"/>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8554DC-7EDA-45ED-B315-8F61AF6DBAEA}"/>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B42A87AF-1692-4465-B936-E97A4105204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613634A-CBD8-4844-BE31-81938E4AF7E4}"/>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2970300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9FD390-31FA-49BE-BB93-E96B67C9CFF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8A5500B5-AABC-4A81-9FDB-C17117C36021}"/>
              </a:ext>
            </a:extLst>
          </p:cNvPr>
          <p:cNvSpPr>
            <a:spLocks noGrp="1"/>
          </p:cNvSpPr>
          <p:nvPr>
            <p:ph type="dt" sz="half" idx="10"/>
          </p:nvPr>
        </p:nvSpPr>
        <p:spPr/>
        <p:txBody>
          <a:bodyPr/>
          <a:lstStyle/>
          <a:p>
            <a:fld id="{894EC33D-3F40-4732-90B7-57062DEA4B70}" type="datetimeFigureOut">
              <a:rPr lang="it-IT" smtClean="0"/>
              <a:t>17/04/2018</a:t>
            </a:fld>
            <a:endParaRPr lang="it-IT"/>
          </a:p>
        </p:txBody>
      </p:sp>
      <p:sp>
        <p:nvSpPr>
          <p:cNvPr id="4" name="Segnaposto piè di pagina 3">
            <a:extLst>
              <a:ext uri="{FF2B5EF4-FFF2-40B4-BE49-F238E27FC236}">
                <a16:creationId xmlns:a16="http://schemas.microsoft.com/office/drawing/2014/main" id="{C0333CC4-0F8B-489C-A2ED-F5EC2846087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52F58ACE-10C2-429F-9F37-5D4DFE6C9713}"/>
              </a:ext>
            </a:extLst>
          </p:cNvPr>
          <p:cNvSpPr>
            <a:spLocks noGrp="1"/>
          </p:cNvSpPr>
          <p:nvPr>
            <p:ph type="sldNum" sz="quarter" idx="12"/>
          </p:nvPr>
        </p:nvSpPr>
        <p:spPr/>
        <p:txBody>
          <a:bodyPr/>
          <a:lstStyle/>
          <a:p>
            <a:fld id="{21FE9F3A-8B8A-4AC6-8827-05DEF2BF24EC}" type="slidenum">
              <a:rPr lang="it-IT" smtClean="0"/>
              <a:t>‹N›</a:t>
            </a:fld>
            <a:endParaRPr lang="it-IT"/>
          </a:p>
        </p:txBody>
      </p:sp>
    </p:spTree>
    <p:extLst>
      <p:ext uri="{BB962C8B-B14F-4D97-AF65-F5344CB8AC3E}">
        <p14:creationId xmlns:p14="http://schemas.microsoft.com/office/powerpoint/2010/main" val="1453341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0060BC-DF9D-46A5-B155-F159FC303EB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175EF21-EC7B-4717-8ED4-6F99DB402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D8939E5-9958-440E-9FA6-A14FAA3F2879}"/>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6080A8A7-B180-40AE-9E95-CDAF252BD4F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700B851-2A48-4039-B599-48120710F76F}"/>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265825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D29BE4-B2C6-4300-9D1A-976652659CD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C1574C8-A3C9-4774-9F1D-56A2D68E516D}"/>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44D4B04-9BAA-4924-BA97-7363CBCDDDA3}"/>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AC9ADF9A-D1D9-4651-82A6-987E5A9BC09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39881BD-5943-4CE0-86C2-6C6B044493BD}"/>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1632762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24A7AC-D9BC-4876-A408-6AD846F9359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F368A53-0A07-4931-8ADE-FB86B828C9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F171431D-4609-4538-B723-01770AE0DC88}"/>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C1FB2B4D-EA71-4442-89F2-B36ABF1AF1C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2B33BE1-AD9C-4CFB-9919-1AA1C170270F}"/>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2734266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2057EE-9942-4570-8BAA-C3BA905F4D3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0ABE548-9E59-47B5-BA81-4EEB8FC7C749}"/>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16BC4DC-3C04-4DD3-A39B-C2469F6966E2}"/>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2EB5234-E289-468D-A5AC-9FBA57899143}"/>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6" name="Segnaposto piè di pagina 5">
            <a:extLst>
              <a:ext uri="{FF2B5EF4-FFF2-40B4-BE49-F238E27FC236}">
                <a16:creationId xmlns:a16="http://schemas.microsoft.com/office/drawing/2014/main" id="{26C79C5B-46E8-4930-B232-2B8A26CCD79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AE4293C-D1E7-4B3B-90A6-37E6F4FF1BC2}"/>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221085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3043DA-6A68-411A-9080-8214A4013E9C}"/>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A2BC712-3E6A-438D-8B2F-4FE92BA1D5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2036CBD7-8E17-41B9-97B9-0FC693F0D6FA}"/>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83A1BC0-C255-4E15-85CA-8388F6055C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0CE75DA3-292B-45E8-BA26-17C9B050546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34EA4B6-8083-4467-8329-863BA83EAEED}"/>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8" name="Segnaposto piè di pagina 7">
            <a:extLst>
              <a:ext uri="{FF2B5EF4-FFF2-40B4-BE49-F238E27FC236}">
                <a16:creationId xmlns:a16="http://schemas.microsoft.com/office/drawing/2014/main" id="{D7DFFDA8-DE51-48B7-85DA-F3CE19CBAD0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F85E02B3-3A9E-4CFF-9C15-61149DD648F9}"/>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2738602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15FFEA-2473-4CDF-9830-20A52BFFD0B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19508A9-5AC4-4DC8-8CBE-5F08EAFA974D}"/>
              </a:ext>
            </a:extLst>
          </p:cNvPr>
          <p:cNvSpPr>
            <a:spLocks noGrp="1"/>
          </p:cNvSpPr>
          <p:nvPr>
            <p:ph type="dt" sz="half" idx="10"/>
          </p:nvPr>
        </p:nvSpPr>
        <p:spPr/>
        <p:txBody>
          <a:bodyPr/>
          <a:lstStyle/>
          <a:p>
            <a:fld id="{53422F3E-0D1A-4396-87AB-C7C7DCC9E327}" type="datetime1">
              <a:rPr lang="it-IT" smtClean="0"/>
              <a:t>17/04/2018</a:t>
            </a:fld>
            <a:endParaRPr lang="it-IT"/>
          </a:p>
        </p:txBody>
      </p:sp>
      <p:sp>
        <p:nvSpPr>
          <p:cNvPr id="4" name="Segnaposto piè di pagina 3">
            <a:extLst>
              <a:ext uri="{FF2B5EF4-FFF2-40B4-BE49-F238E27FC236}">
                <a16:creationId xmlns:a16="http://schemas.microsoft.com/office/drawing/2014/main" id="{7A72E3D4-AD5D-47EB-A334-CE1F85A2657F}"/>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5" name="Segnaposto numero diapositiva 4">
            <a:extLst>
              <a:ext uri="{FF2B5EF4-FFF2-40B4-BE49-F238E27FC236}">
                <a16:creationId xmlns:a16="http://schemas.microsoft.com/office/drawing/2014/main" id="{0F29E14E-4A4B-463F-A569-919D57A6F0C5}"/>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24486786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784B4B-A1B4-4643-B71E-E55F5513E0D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9E891A0-E6B1-4645-871F-46309247BA9D}"/>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4" name="Segnaposto piè di pagina 3">
            <a:extLst>
              <a:ext uri="{FF2B5EF4-FFF2-40B4-BE49-F238E27FC236}">
                <a16:creationId xmlns:a16="http://schemas.microsoft.com/office/drawing/2014/main" id="{CF7DCB55-E6ED-4F7F-818A-8574ECD3C0AD}"/>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26ACDE7-57F1-4122-A530-4BC4EDB700C4}"/>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2874517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6A6B7AE-E140-4529-8B7A-E84516E45243}"/>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3" name="Segnaposto piè di pagina 2">
            <a:extLst>
              <a:ext uri="{FF2B5EF4-FFF2-40B4-BE49-F238E27FC236}">
                <a16:creationId xmlns:a16="http://schemas.microsoft.com/office/drawing/2014/main" id="{A93664A8-ED55-4BCB-99DA-E7D7FF2BB90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392B9C2-9FBB-4AC7-8F73-679C734E43EE}"/>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180062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A6169C-CD47-4BE9-BFDE-794C5BF0839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FA0A452-7602-4C33-B192-B5D905910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5ED958A-E585-46B1-B3F8-E11A052C7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C49B412-4465-44CE-B0CA-B865DC3EF37E}"/>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6" name="Segnaposto piè di pagina 5">
            <a:extLst>
              <a:ext uri="{FF2B5EF4-FFF2-40B4-BE49-F238E27FC236}">
                <a16:creationId xmlns:a16="http://schemas.microsoft.com/office/drawing/2014/main" id="{508CFF29-9C51-47B7-BF98-DCD63077EFD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87A6D2D-5AE6-4EF3-9159-DE7B415D707A}"/>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427003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2E3431-195E-4ADC-BDED-FCA29F4377E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4B810F3E-5BD3-4D23-8AF8-442523046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3982EB0-9926-4798-BAAB-A658CEC3B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B97AC9B-78EA-4820-938B-B3311B509840}"/>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6" name="Segnaposto piè di pagina 5">
            <a:extLst>
              <a:ext uri="{FF2B5EF4-FFF2-40B4-BE49-F238E27FC236}">
                <a16:creationId xmlns:a16="http://schemas.microsoft.com/office/drawing/2014/main" id="{EE044AE7-BDAD-4181-97CF-4863F9A430A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944C7EF-822E-4DC8-8E43-942F280068A9}"/>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580866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10C03F-61D8-4EA0-9081-CADA13C6230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1353C09-7E34-4FB6-9B8B-8921FCB83E26}"/>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260286F-A9F1-469D-8614-F66B0A9DD540}"/>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6C6B1962-D026-4E21-9668-EF023FBE27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DC869E6-F075-4F32-86A2-134C745701C7}"/>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3958449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9A0C792-C54A-4A8B-9C2E-4656098EE78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667FF0A-534D-4474-92FF-A22205B04DDA}"/>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DB3727D-F767-43A7-937F-1AEDD0FFB381}"/>
              </a:ext>
            </a:extLst>
          </p:cNvPr>
          <p:cNvSpPr>
            <a:spLocks noGrp="1"/>
          </p:cNvSpPr>
          <p:nvPr>
            <p:ph type="dt" sz="half" idx="10"/>
          </p:nvPr>
        </p:nvSpPr>
        <p:spPr/>
        <p:txBody>
          <a:body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2C92EA0D-4A3C-420E-94E1-C76A2AE8E14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4AF99C0-B5D1-4694-AF26-1059754E7D7C}"/>
              </a:ext>
            </a:extLst>
          </p:cNvPr>
          <p:cNvSpPr>
            <a:spLocks noGrp="1"/>
          </p:cNvSpPr>
          <p:nvPr>
            <p:ph type="sldNum" sz="quarter" idx="12"/>
          </p:nvPr>
        </p:nvSpPr>
        <p:spPr/>
        <p:txBody>
          <a:bodyPr/>
          <a:lstStyle/>
          <a:p>
            <a:fld id="{B1ED6B33-F94F-4179-ABFC-E4489F6AE3DF}" type="slidenum">
              <a:rPr lang="it-IT" smtClean="0"/>
              <a:t>‹N›</a:t>
            </a:fld>
            <a:endParaRPr lang="it-IT"/>
          </a:p>
        </p:txBody>
      </p:sp>
    </p:spTree>
    <p:extLst>
      <p:ext uri="{BB962C8B-B14F-4D97-AF65-F5344CB8AC3E}">
        <p14:creationId xmlns:p14="http://schemas.microsoft.com/office/powerpoint/2010/main" val="10787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CE6037-A950-4E20-94B4-360A1488AC2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4ECAF6E7-3943-43E2-A752-50FA24011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E0AF8BE9-350C-4D5B-8597-F563BEE1665A}"/>
              </a:ext>
            </a:extLst>
          </p:cNvPr>
          <p:cNvSpPr>
            <a:spLocks noGrp="1"/>
          </p:cNvSpPr>
          <p:nvPr>
            <p:ph type="dt" sz="half" idx="10"/>
          </p:nvPr>
        </p:nvSpPr>
        <p:spPr/>
        <p:txBody>
          <a:bodyPr/>
          <a:lstStyle/>
          <a:p>
            <a:fld id="{B679FA93-299D-4D8A-8770-5A77606B07AA}" type="datetime1">
              <a:rPr lang="it-IT" smtClean="0"/>
              <a:t>17/04/2018</a:t>
            </a:fld>
            <a:endParaRPr lang="it-IT"/>
          </a:p>
        </p:txBody>
      </p:sp>
      <p:sp>
        <p:nvSpPr>
          <p:cNvPr id="5" name="Segnaposto piè di pagina 4">
            <a:extLst>
              <a:ext uri="{FF2B5EF4-FFF2-40B4-BE49-F238E27FC236}">
                <a16:creationId xmlns:a16="http://schemas.microsoft.com/office/drawing/2014/main" id="{21FC233D-AA5C-4DF9-AACE-E83D15D90CE0}"/>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1B2ABDCB-731C-4C82-945D-EFAC1753813D}"/>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205199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C80545-B47E-429B-85CB-F048445163B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B4B8EED-0984-423F-A90C-78DA593414F3}"/>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2BEAEA6-54BF-44FC-9600-51A1A455CE4D}"/>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0C1321B-D937-4633-9600-85EA8FDD9A1C}"/>
              </a:ext>
            </a:extLst>
          </p:cNvPr>
          <p:cNvSpPr>
            <a:spLocks noGrp="1"/>
          </p:cNvSpPr>
          <p:nvPr>
            <p:ph type="dt" sz="half" idx="10"/>
          </p:nvPr>
        </p:nvSpPr>
        <p:spPr/>
        <p:txBody>
          <a:bodyPr/>
          <a:lstStyle/>
          <a:p>
            <a:fld id="{01E30E12-39A1-447A-80BB-196440F6A5DD}" type="datetime1">
              <a:rPr lang="it-IT" smtClean="0"/>
              <a:t>17/04/2018</a:t>
            </a:fld>
            <a:endParaRPr lang="it-IT"/>
          </a:p>
        </p:txBody>
      </p:sp>
      <p:sp>
        <p:nvSpPr>
          <p:cNvPr id="6" name="Segnaposto piè di pagina 5">
            <a:extLst>
              <a:ext uri="{FF2B5EF4-FFF2-40B4-BE49-F238E27FC236}">
                <a16:creationId xmlns:a16="http://schemas.microsoft.com/office/drawing/2014/main" id="{F6DDCD9D-40C6-4F07-8A7D-31E61F520BF5}"/>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7" name="Segnaposto numero diapositiva 6">
            <a:extLst>
              <a:ext uri="{FF2B5EF4-FFF2-40B4-BE49-F238E27FC236}">
                <a16:creationId xmlns:a16="http://schemas.microsoft.com/office/drawing/2014/main" id="{DB34379E-6600-46AE-B1E5-C7FB5A9A8E39}"/>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639347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95BFC7-C0B9-426A-9B7C-D5C0657A723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E51E7EB1-C7AE-41CF-A456-8930C94FE7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75411629-4743-48AA-829E-9CDF59C33025}"/>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B3FC46D-79B0-4079-A0AF-318E6F216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B63261E5-F417-494D-88D2-DC3BF7DFDE22}"/>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8055879-8C62-42FB-B8F1-C3D42C086529}"/>
              </a:ext>
            </a:extLst>
          </p:cNvPr>
          <p:cNvSpPr>
            <a:spLocks noGrp="1"/>
          </p:cNvSpPr>
          <p:nvPr>
            <p:ph type="dt" sz="half" idx="10"/>
          </p:nvPr>
        </p:nvSpPr>
        <p:spPr/>
        <p:txBody>
          <a:bodyPr/>
          <a:lstStyle/>
          <a:p>
            <a:fld id="{B7C8B79D-DE09-438F-959F-9132DDE6BC5E}" type="datetime1">
              <a:rPr lang="it-IT" smtClean="0"/>
              <a:t>17/04/2018</a:t>
            </a:fld>
            <a:endParaRPr lang="it-IT"/>
          </a:p>
        </p:txBody>
      </p:sp>
      <p:sp>
        <p:nvSpPr>
          <p:cNvPr id="8" name="Segnaposto piè di pagina 7">
            <a:extLst>
              <a:ext uri="{FF2B5EF4-FFF2-40B4-BE49-F238E27FC236}">
                <a16:creationId xmlns:a16="http://schemas.microsoft.com/office/drawing/2014/main" id="{EFE23543-297B-4289-9D34-C14D3DFE641A}"/>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9" name="Segnaposto numero diapositiva 8">
            <a:extLst>
              <a:ext uri="{FF2B5EF4-FFF2-40B4-BE49-F238E27FC236}">
                <a16:creationId xmlns:a16="http://schemas.microsoft.com/office/drawing/2014/main" id="{5FB7954F-C92F-463E-9AF0-CB9DC9E1A11D}"/>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64655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B091B1-139D-4E62-881B-8EF6BFD23BE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2B0FA84-8982-4C96-9661-E979D41E8157}"/>
              </a:ext>
            </a:extLst>
          </p:cNvPr>
          <p:cNvSpPr>
            <a:spLocks noGrp="1"/>
          </p:cNvSpPr>
          <p:nvPr>
            <p:ph type="dt" sz="half" idx="10"/>
          </p:nvPr>
        </p:nvSpPr>
        <p:spPr/>
        <p:txBody>
          <a:bodyPr/>
          <a:lstStyle/>
          <a:p>
            <a:fld id="{B36BABBB-2A74-4234-AD7B-29530306F908}" type="datetime1">
              <a:rPr lang="it-IT" smtClean="0"/>
              <a:t>17/04/2018</a:t>
            </a:fld>
            <a:endParaRPr lang="it-IT"/>
          </a:p>
        </p:txBody>
      </p:sp>
      <p:sp>
        <p:nvSpPr>
          <p:cNvPr id="4" name="Segnaposto piè di pagina 3">
            <a:extLst>
              <a:ext uri="{FF2B5EF4-FFF2-40B4-BE49-F238E27FC236}">
                <a16:creationId xmlns:a16="http://schemas.microsoft.com/office/drawing/2014/main" id="{B8E3F878-0F95-4F85-8193-B3174BEABEAE}"/>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5" name="Segnaposto numero diapositiva 4">
            <a:extLst>
              <a:ext uri="{FF2B5EF4-FFF2-40B4-BE49-F238E27FC236}">
                <a16:creationId xmlns:a16="http://schemas.microsoft.com/office/drawing/2014/main" id="{8500A8BE-291D-49C1-A042-B37470806CDD}"/>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1500310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206F683-50B9-4B3C-918F-01862985E368}"/>
              </a:ext>
            </a:extLst>
          </p:cNvPr>
          <p:cNvSpPr>
            <a:spLocks noGrp="1"/>
          </p:cNvSpPr>
          <p:nvPr>
            <p:ph type="dt" sz="half" idx="10"/>
          </p:nvPr>
        </p:nvSpPr>
        <p:spPr/>
        <p:txBody>
          <a:bodyPr/>
          <a:lstStyle/>
          <a:p>
            <a:fld id="{EBFC47A5-BF40-479C-8DDD-759B85716962}" type="datetime1">
              <a:rPr lang="it-IT" smtClean="0"/>
              <a:t>17/04/2018</a:t>
            </a:fld>
            <a:endParaRPr lang="it-IT"/>
          </a:p>
        </p:txBody>
      </p:sp>
      <p:sp>
        <p:nvSpPr>
          <p:cNvPr id="3" name="Segnaposto piè di pagina 2">
            <a:extLst>
              <a:ext uri="{FF2B5EF4-FFF2-40B4-BE49-F238E27FC236}">
                <a16:creationId xmlns:a16="http://schemas.microsoft.com/office/drawing/2014/main" id="{8A9B6D02-D1D1-4895-B233-79A8FB9B6836}"/>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4" name="Segnaposto numero diapositiva 3">
            <a:extLst>
              <a:ext uri="{FF2B5EF4-FFF2-40B4-BE49-F238E27FC236}">
                <a16:creationId xmlns:a16="http://schemas.microsoft.com/office/drawing/2014/main" id="{AAE37861-B452-4981-A6D7-C6906EE2ADBD}"/>
              </a:ext>
            </a:extLst>
          </p:cNvPr>
          <p:cNvSpPr>
            <a:spLocks noGrp="1"/>
          </p:cNvSpPr>
          <p:nvPr>
            <p:ph type="sldNum" sz="quarter" idx="12"/>
          </p:nvPr>
        </p:nvSpPr>
        <p:spPr/>
        <p:txBody>
          <a:bodyPr/>
          <a:lstStyle/>
          <a:p>
            <a:fld id="{BDD6702B-0038-4621-9C59-9CEA91FE7546}" type="slidenum">
              <a:rPr lang="it-IT" smtClean="0"/>
              <a:t>‹N›</a:t>
            </a:fld>
            <a:endParaRPr lang="it-IT"/>
          </a:p>
        </p:txBody>
      </p:sp>
      <p:sp>
        <p:nvSpPr>
          <p:cNvPr id="5" name="CasellaDiTesto 4">
            <a:extLst>
              <a:ext uri="{FF2B5EF4-FFF2-40B4-BE49-F238E27FC236}">
                <a16:creationId xmlns:a16="http://schemas.microsoft.com/office/drawing/2014/main" id="{5EE059F4-259F-4711-9168-359AFA2DB307}"/>
              </a:ext>
            </a:extLst>
          </p:cNvPr>
          <p:cNvSpPr txBox="1"/>
          <p:nvPr userDrawn="1"/>
        </p:nvSpPr>
        <p:spPr>
          <a:xfrm>
            <a:off x="9851571" y="348343"/>
            <a:ext cx="1959429" cy="338554"/>
          </a:xfrm>
          <a:prstGeom prst="rect">
            <a:avLst/>
          </a:prstGeom>
          <a:noFill/>
        </p:spPr>
        <p:txBody>
          <a:bodyPr wrap="square" rtlCol="0">
            <a:spAutoFit/>
          </a:bodyPr>
          <a:lstStyle/>
          <a:p>
            <a:r>
              <a:rPr lang="it-IT" sz="1600" dirty="0">
                <a:solidFill>
                  <a:schemeClr val="bg1">
                    <a:lumMod val="65000"/>
                  </a:schemeClr>
                </a:solidFill>
                <a:latin typeface="Book Antiqua" panose="02040602050305030304" pitchFamily="18" charset="0"/>
                <a:ea typeface="Yu Mincho" panose="02020400000000000000" pitchFamily="18" charset="-128"/>
              </a:rPr>
              <a:t>MelvilleGaussSrl</a:t>
            </a:r>
          </a:p>
        </p:txBody>
      </p:sp>
    </p:spTree>
    <p:extLst>
      <p:ext uri="{BB962C8B-B14F-4D97-AF65-F5344CB8AC3E}">
        <p14:creationId xmlns:p14="http://schemas.microsoft.com/office/powerpoint/2010/main" val="176547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A36ACA-5CFE-4F9C-97AD-8D04CD83562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544DFEE-ECB3-4628-9CA7-8AB7DAF238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FAEC8EA-A7FA-430A-8236-F825E5C76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DD8508B1-6531-46F0-AF89-E5CFBA02CB1C}"/>
              </a:ext>
            </a:extLst>
          </p:cNvPr>
          <p:cNvSpPr>
            <a:spLocks noGrp="1"/>
          </p:cNvSpPr>
          <p:nvPr>
            <p:ph type="dt" sz="half" idx="10"/>
          </p:nvPr>
        </p:nvSpPr>
        <p:spPr/>
        <p:txBody>
          <a:bodyPr/>
          <a:lstStyle/>
          <a:p>
            <a:fld id="{962F93D8-6B2D-4A3A-AA66-733D1403AB78}" type="datetime1">
              <a:rPr lang="it-IT" smtClean="0"/>
              <a:t>17/04/2018</a:t>
            </a:fld>
            <a:endParaRPr lang="it-IT"/>
          </a:p>
        </p:txBody>
      </p:sp>
      <p:sp>
        <p:nvSpPr>
          <p:cNvPr id="6" name="Segnaposto piè di pagina 5">
            <a:extLst>
              <a:ext uri="{FF2B5EF4-FFF2-40B4-BE49-F238E27FC236}">
                <a16:creationId xmlns:a16="http://schemas.microsoft.com/office/drawing/2014/main" id="{1FB10D31-99F0-4811-B40B-519E978EA481}"/>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7" name="Segnaposto numero diapositiva 6">
            <a:extLst>
              <a:ext uri="{FF2B5EF4-FFF2-40B4-BE49-F238E27FC236}">
                <a16:creationId xmlns:a16="http://schemas.microsoft.com/office/drawing/2014/main" id="{57A389E8-69AA-4C2B-8ADF-AE430C362C04}"/>
              </a:ext>
            </a:extLst>
          </p:cNvPr>
          <p:cNvSpPr>
            <a:spLocks noGrp="1"/>
          </p:cNvSpPr>
          <p:nvPr>
            <p:ph type="sldNum" sz="quarter" idx="12"/>
          </p:nvPr>
        </p:nvSpPr>
        <p:spPr/>
        <p:txBody>
          <a:bodyPr/>
          <a:lstStyle/>
          <a:p>
            <a:fld id="{BDD6702B-0038-4621-9C59-9CEA91FE7546}" type="slidenum">
              <a:rPr lang="it-IT" smtClean="0"/>
              <a:t>‹N›</a:t>
            </a:fld>
            <a:endParaRPr lang="it-IT"/>
          </a:p>
        </p:txBody>
      </p:sp>
    </p:spTree>
    <p:extLst>
      <p:ext uri="{BB962C8B-B14F-4D97-AF65-F5344CB8AC3E}">
        <p14:creationId xmlns:p14="http://schemas.microsoft.com/office/powerpoint/2010/main" val="265196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E737E3F-6A76-4610-8AC6-54039A9B8618}"/>
              </a:ext>
            </a:extLst>
          </p:cNvPr>
          <p:cNvSpPr>
            <a:spLocks noGrp="1"/>
          </p:cNvSpPr>
          <p:nvPr>
            <p:ph type="title"/>
          </p:nvPr>
        </p:nvSpPr>
        <p:spPr>
          <a:xfrm>
            <a:off x="838200" y="365125"/>
            <a:ext cx="9528018"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1B078A1-9EC8-4DF7-B846-BDFE58C49F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0BD18B5-0AA1-46FA-B32C-1D7D35B64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22F3E-0D1A-4396-87AB-C7C7DCC9E327}" type="datetime1">
              <a:rPr lang="it-IT" smtClean="0"/>
              <a:t>17/04/2018</a:t>
            </a:fld>
            <a:endParaRPr lang="it-IT"/>
          </a:p>
        </p:txBody>
      </p:sp>
      <p:sp>
        <p:nvSpPr>
          <p:cNvPr id="5" name="Segnaposto piè di pagina 4">
            <a:extLst>
              <a:ext uri="{FF2B5EF4-FFF2-40B4-BE49-F238E27FC236}">
                <a16:creationId xmlns:a16="http://schemas.microsoft.com/office/drawing/2014/main" id="{50A2BA07-6672-4ED7-9D99-EA0D3F821D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err="1"/>
              <a:t>Equity</a:t>
            </a:r>
            <a:r>
              <a:rPr lang="it-IT" dirty="0"/>
              <a:t> Crowd </a:t>
            </a:r>
            <a:r>
              <a:rPr lang="it-IT" dirty="0" err="1"/>
              <a:t>funding</a:t>
            </a:r>
            <a:endParaRPr lang="it-IT" dirty="0"/>
          </a:p>
        </p:txBody>
      </p:sp>
      <p:sp>
        <p:nvSpPr>
          <p:cNvPr id="6" name="Segnaposto numero diapositiva 5">
            <a:extLst>
              <a:ext uri="{FF2B5EF4-FFF2-40B4-BE49-F238E27FC236}">
                <a16:creationId xmlns:a16="http://schemas.microsoft.com/office/drawing/2014/main" id="{FB7BBA19-BA9D-47AC-B6AB-4977FEA69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6702B-0038-4621-9C59-9CEA91FE7546}" type="slidenum">
              <a:rPr lang="it-IT" smtClean="0"/>
              <a:t>‹N›</a:t>
            </a:fld>
            <a:endParaRPr lang="it-IT"/>
          </a:p>
        </p:txBody>
      </p:sp>
    </p:spTree>
    <p:extLst>
      <p:ext uri="{BB962C8B-B14F-4D97-AF65-F5344CB8AC3E}">
        <p14:creationId xmlns:p14="http://schemas.microsoft.com/office/powerpoint/2010/main" val="3981632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662C7EE-5706-47A2-8D37-9119068C5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C5AA7D3-E394-4AE4-9FE9-CA1278AB63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586D903-8459-4068-8AAC-81CEC5572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EC33D-3F40-4732-90B7-57062DEA4B70}" type="datetimeFigureOut">
              <a:rPr lang="it-IT" smtClean="0"/>
              <a:t>17/04/2018</a:t>
            </a:fld>
            <a:endParaRPr lang="it-IT"/>
          </a:p>
        </p:txBody>
      </p:sp>
      <p:sp>
        <p:nvSpPr>
          <p:cNvPr id="5" name="Segnaposto piè di pagina 4">
            <a:extLst>
              <a:ext uri="{FF2B5EF4-FFF2-40B4-BE49-F238E27FC236}">
                <a16:creationId xmlns:a16="http://schemas.microsoft.com/office/drawing/2014/main" id="{69982EA8-9236-4E09-BA55-3FA136844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CBA7E23-E2B2-45BF-A43C-EEA058403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FE9F3A-8B8A-4AC6-8827-05DEF2BF24EC}" type="slidenum">
              <a:rPr lang="it-IT" smtClean="0"/>
              <a:t>‹N›</a:t>
            </a:fld>
            <a:endParaRPr lang="it-IT"/>
          </a:p>
        </p:txBody>
      </p:sp>
    </p:spTree>
    <p:extLst>
      <p:ext uri="{BB962C8B-B14F-4D97-AF65-F5344CB8AC3E}">
        <p14:creationId xmlns:p14="http://schemas.microsoft.com/office/powerpoint/2010/main" val="12220452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CF7C091-A808-4B6A-8873-A4ACF2C10A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3FC53EB-8B16-4A1F-8391-84CB8DD6D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0B6FA6-37AD-46C2-A0AF-67B1FA0E3E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57DCEE-1CF2-4D69-9F62-F366D28CA0D7}" type="datetimeFigureOut">
              <a:rPr lang="it-IT" smtClean="0"/>
              <a:t>17/04/2018</a:t>
            </a:fld>
            <a:endParaRPr lang="it-IT"/>
          </a:p>
        </p:txBody>
      </p:sp>
      <p:sp>
        <p:nvSpPr>
          <p:cNvPr id="5" name="Segnaposto piè di pagina 4">
            <a:extLst>
              <a:ext uri="{FF2B5EF4-FFF2-40B4-BE49-F238E27FC236}">
                <a16:creationId xmlns:a16="http://schemas.microsoft.com/office/drawing/2014/main" id="{88B53A18-9AED-4730-9F3C-8C69DDE498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E598F8A-8209-4536-BC9D-25A6AD493E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D6B33-F94F-4179-ABFC-E4489F6AE3DF}" type="slidenum">
              <a:rPr lang="it-IT" smtClean="0"/>
              <a:t>‹N›</a:t>
            </a:fld>
            <a:endParaRPr lang="it-IT"/>
          </a:p>
        </p:txBody>
      </p:sp>
    </p:spTree>
    <p:extLst>
      <p:ext uri="{BB962C8B-B14F-4D97-AF65-F5344CB8AC3E}">
        <p14:creationId xmlns:p14="http://schemas.microsoft.com/office/powerpoint/2010/main" val="3539531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www.consob.it/documents/46180/46181/reg_consob_2013_18592.pdf/54eae6e4-ca37-4c59-984c-cb5df90a8393" TargetMode="External"/><Relationship Id="rId2" Type="http://schemas.openxmlformats.org/officeDocument/2006/relationships/hyperlink" Target="http://www.normattiva.it/uri-res/N2Ls?urn:nir:stato:decreto.legge:2012-10-18;179!vig="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hyperlink" Target="http://www.consob.it/main/trasversale/risparmiatori/investor/crowdfunding/link_com0066128.html"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hyperlink" Target="http://www.consob.it/documents/46180/46181/reg_consob_2013_18592.pdf/54eae6e4-ca37-4c59-984c-cb5df90a8393"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hyperlink" Target="http://www.cofyp.com/" TargetMode="External"/><Relationship Id="rId13" Type="http://schemas.openxmlformats.org/officeDocument/2006/relationships/hyperlink" Target="http://www.ecomill.it/" TargetMode="External"/><Relationship Id="rId3" Type="http://schemas.openxmlformats.org/officeDocument/2006/relationships/hyperlink" Target="http://www.consob.it/main/intermediari/cf_gestori/gestori_portali.html" TargetMode="External"/><Relationship Id="rId7" Type="http://schemas.openxmlformats.org/officeDocument/2006/relationships/hyperlink" Target="mailto:info@clubdealonline.com" TargetMode="External"/><Relationship Id="rId12" Type="http://schemas.openxmlformats.org/officeDocument/2006/relationships/hyperlink" Target="mailto:info@crowdfundme.it" TargetMode="External"/><Relationship Id="rId2" Type="http://schemas.openxmlformats.org/officeDocument/2006/relationships/hyperlink" Target="http://www.assitecacrowd.com/" TargetMode="External"/><Relationship Id="rId1" Type="http://schemas.openxmlformats.org/officeDocument/2006/relationships/slideLayout" Target="../slideLayouts/slideLayout8.xml"/><Relationship Id="rId6" Type="http://schemas.openxmlformats.org/officeDocument/2006/relationships/hyperlink" Target="https://www.clubdealonline.com/" TargetMode="External"/><Relationship Id="rId11" Type="http://schemas.openxmlformats.org/officeDocument/2006/relationships/hyperlink" Target="http://www.crowdfundme.it/" TargetMode="External"/><Relationship Id="rId5" Type="http://schemas.openxmlformats.org/officeDocument/2006/relationships/hyperlink" Target="mailto:info@assitecacrowd.com" TargetMode="External"/><Relationship Id="rId15" Type="http://schemas.openxmlformats.org/officeDocument/2006/relationships/hyperlink" Target="http://www.equinvest.it/" TargetMode="External"/><Relationship Id="rId10" Type="http://schemas.openxmlformats.org/officeDocument/2006/relationships/hyperlink" Target="mailto:info@crowd4capital.it" TargetMode="External"/><Relationship Id="rId4" Type="http://schemas.openxmlformats.org/officeDocument/2006/relationships/hyperlink" Target="https://www.assitecacrowd.com/crowd/apps/frontend/template/images/delibera18809.pdf" TargetMode="External"/><Relationship Id="rId9" Type="http://schemas.openxmlformats.org/officeDocument/2006/relationships/hyperlink" Target="http://www.crowd4capital.it/" TargetMode="External"/><Relationship Id="rId14" Type="http://schemas.openxmlformats.org/officeDocument/2006/relationships/hyperlink" Target="mailto:info@ecomill.i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info@europacrowd.it" TargetMode="External"/><Relationship Id="rId7" Type="http://schemas.openxmlformats.org/officeDocument/2006/relationships/hyperlink" Target="http://siamosoci.com/" TargetMode="External"/><Relationship Id="rId2" Type="http://schemas.openxmlformats.org/officeDocument/2006/relationships/hyperlink" Target="http://www.europacrowd.it/" TargetMode="External"/><Relationship Id="rId1" Type="http://schemas.openxmlformats.org/officeDocument/2006/relationships/slideLayout" Target="../slideLayouts/slideLayout8.xml"/><Relationship Id="rId6" Type="http://schemas.openxmlformats.org/officeDocument/2006/relationships/hyperlink" Target="https://mamacrowd.com/" TargetMode="External"/><Relationship Id="rId5" Type="http://schemas.openxmlformats.org/officeDocument/2006/relationships/hyperlink" Target="http://www.investi-re.it/" TargetMode="External"/><Relationship Id="rId4" Type="http://schemas.openxmlformats.org/officeDocument/2006/relationships/hyperlink" Target="http://www.fundera.it/"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mailto:info@starsup.it" TargetMode="External"/><Relationship Id="rId13" Type="http://schemas.openxmlformats.org/officeDocument/2006/relationships/hyperlink" Target="http://www.d-namic.it/" TargetMode="External"/><Relationship Id="rId18" Type="http://schemas.openxmlformats.org/officeDocument/2006/relationships/hyperlink" Target="http://www.osservatoriocrowdinvesting.it/" TargetMode="External"/><Relationship Id="rId26" Type="http://schemas.openxmlformats.org/officeDocument/2006/relationships/hyperlink" Target="http://distrettodigitaleitaliano.it/website" TargetMode="External"/><Relationship Id="rId3" Type="http://schemas.openxmlformats.org/officeDocument/2006/relationships/hyperlink" Target="http://www.nextequity.it/" TargetMode="External"/><Relationship Id="rId21" Type="http://schemas.openxmlformats.org/officeDocument/2006/relationships/hyperlink" Target="http://www.polotecnologico.it/" TargetMode="External"/><Relationship Id="rId34" Type="http://schemas.openxmlformats.org/officeDocument/2006/relationships/hyperlink" Target="https://www.trentinosviluppo.it/" TargetMode="External"/><Relationship Id="rId7" Type="http://schemas.openxmlformats.org/officeDocument/2006/relationships/hyperlink" Target="http://www.starsup.it/" TargetMode="External"/><Relationship Id="rId12" Type="http://schemas.openxmlformats.org/officeDocument/2006/relationships/hyperlink" Target="http://www.lugonextlab.eu/" TargetMode="External"/><Relationship Id="rId17" Type="http://schemas.openxmlformats.org/officeDocument/2006/relationships/hyperlink" Target="http://makeacube.com/" TargetMode="External"/><Relationship Id="rId25" Type="http://schemas.openxmlformats.org/officeDocument/2006/relationships/hyperlink" Target="http://www.cna70.it/premiocambiamenti" TargetMode="External"/><Relationship Id="rId33" Type="http://schemas.openxmlformats.org/officeDocument/2006/relationships/hyperlink" Target="http://op4.it/index.html" TargetMode="External"/><Relationship Id="rId2" Type="http://schemas.openxmlformats.org/officeDocument/2006/relationships/hyperlink" Target="http://www.muumlab.com/" TargetMode="External"/><Relationship Id="rId16" Type="http://schemas.openxmlformats.org/officeDocument/2006/relationships/hyperlink" Target="http://www.allstartgame.it/" TargetMode="External"/><Relationship Id="rId20" Type="http://schemas.openxmlformats.org/officeDocument/2006/relationships/hyperlink" Target="http://www.enne3.it/" TargetMode="External"/><Relationship Id="rId29" Type="http://schemas.openxmlformats.org/officeDocument/2006/relationships/hyperlink" Target="http://www.consorziocamerale.eu/" TargetMode="External"/><Relationship Id="rId1" Type="http://schemas.openxmlformats.org/officeDocument/2006/relationships/slideLayout" Target="../slideLayouts/slideLayout8.xml"/><Relationship Id="rId6" Type="http://schemas.openxmlformats.org/officeDocument/2006/relationships/hyperlink" Target="mailto:info@opstart.it" TargetMode="External"/><Relationship Id="rId11" Type="http://schemas.openxmlformats.org/officeDocument/2006/relationships/hyperlink" Target="https://www.unipi.it/" TargetMode="External"/><Relationship Id="rId24" Type="http://schemas.openxmlformats.org/officeDocument/2006/relationships/hyperlink" Target="http://www.wylab.it/" TargetMode="External"/><Relationship Id="rId32" Type="http://schemas.openxmlformats.org/officeDocument/2006/relationships/hyperlink" Target="https://www.bancaetica.it/" TargetMode="External"/><Relationship Id="rId5" Type="http://schemas.openxmlformats.org/officeDocument/2006/relationships/hyperlink" Target="http://www.opstart.it/" TargetMode="External"/><Relationship Id="rId15" Type="http://schemas.openxmlformats.org/officeDocument/2006/relationships/hyperlink" Target="http://www.premiobestpractices.it/" TargetMode="External"/><Relationship Id="rId23" Type="http://schemas.openxmlformats.org/officeDocument/2006/relationships/hyperlink" Target="http://www.umbriarisorse.it/" TargetMode="External"/><Relationship Id="rId28" Type="http://schemas.openxmlformats.org/officeDocument/2006/relationships/hyperlink" Target="http://beecofarm.it/" TargetMode="External"/><Relationship Id="rId10" Type="http://schemas.openxmlformats.org/officeDocument/2006/relationships/hyperlink" Target="http://www.apsti.it/" TargetMode="External"/><Relationship Id="rId19" Type="http://schemas.openxmlformats.org/officeDocument/2006/relationships/hyperlink" Target="http://www.aster.it/" TargetMode="External"/><Relationship Id="rId31" Type="http://schemas.openxmlformats.org/officeDocument/2006/relationships/hyperlink" Target="http://www.investimentisolidali.it/" TargetMode="External"/><Relationship Id="rId4" Type="http://schemas.openxmlformats.org/officeDocument/2006/relationships/hyperlink" Target="mailto:info@nextequity.it" TargetMode="External"/><Relationship Id="rId9" Type="http://schemas.openxmlformats.org/officeDocument/2006/relationships/hyperlink" Target="http://www.bancopopolare.it/" TargetMode="External"/><Relationship Id="rId14" Type="http://schemas.openxmlformats.org/officeDocument/2006/relationships/hyperlink" Target="http://www.equitycrowdfundingitalia.org/" TargetMode="External"/><Relationship Id="rId22" Type="http://schemas.openxmlformats.org/officeDocument/2006/relationships/hyperlink" Target="http://crowdfest.it/" TargetMode="External"/><Relationship Id="rId27" Type="http://schemas.openxmlformats.org/officeDocument/2006/relationships/hyperlink" Target="http://www.jacobacci.it/area-clienti/faq" TargetMode="External"/><Relationship Id="rId30" Type="http://schemas.openxmlformats.org/officeDocument/2006/relationships/hyperlink" Target="https://www.idm-suedtirol.com/it/home.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mailto:info@unicasim.it" TargetMode="External"/><Relationship Id="rId7" Type="http://schemas.openxmlformats.org/officeDocument/2006/relationships/hyperlink" Target="mailto:info@wearestarting.i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www.wearestarting.it/" TargetMode="External"/><Relationship Id="rId5" Type="http://schemas.openxmlformats.org/officeDocument/2006/relationships/hyperlink" Target="http://www.walliance.eu/" TargetMode="External"/><Relationship Id="rId4" Type="http://schemas.openxmlformats.org/officeDocument/2006/relationships/hyperlink" Target="http://www.crowd-funding.cloud/it/news-155.as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http://www.sviluppoeconomico.gov.it/"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www.sviluppoeconomico.gov.it/images/stories/documenti/Scheda_sintesi_policy_PMI_Innovative_27_03_2015.pdf"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D6DC29-DF7C-40E3-A521-956299F3DA12}"/>
              </a:ext>
            </a:extLst>
          </p:cNvPr>
          <p:cNvSpPr>
            <a:spLocks noGrp="1"/>
          </p:cNvSpPr>
          <p:nvPr>
            <p:ph type="ctrTitle"/>
          </p:nvPr>
        </p:nvSpPr>
        <p:spPr>
          <a:xfrm>
            <a:off x="1524000" y="1122362"/>
            <a:ext cx="9144000" cy="3132003"/>
          </a:xfrm>
        </p:spPr>
        <p:txBody>
          <a:bodyPr>
            <a:normAutofit/>
          </a:bodyPr>
          <a:lstStyle/>
          <a:p>
            <a:r>
              <a:rPr lang="it-IT" sz="4400" dirty="0">
                <a:solidFill>
                  <a:srgbClr val="0070C0"/>
                </a:solidFill>
              </a:rPr>
              <a:t>Analisi del mercato </a:t>
            </a:r>
            <a:br>
              <a:rPr lang="it-IT" sz="4400" dirty="0">
                <a:solidFill>
                  <a:srgbClr val="0070C0"/>
                </a:solidFill>
              </a:rPr>
            </a:br>
            <a:r>
              <a:rPr lang="it-IT" sz="4400" dirty="0">
                <a:solidFill>
                  <a:srgbClr val="0070C0"/>
                </a:solidFill>
              </a:rPr>
              <a:t>dell’</a:t>
            </a:r>
            <a:r>
              <a:rPr lang="it-IT" sz="4400" dirty="0" err="1">
                <a:solidFill>
                  <a:srgbClr val="0070C0"/>
                </a:solidFill>
              </a:rPr>
              <a:t>Equity</a:t>
            </a:r>
            <a:r>
              <a:rPr lang="it-IT" sz="4400" dirty="0">
                <a:solidFill>
                  <a:srgbClr val="0070C0"/>
                </a:solidFill>
              </a:rPr>
              <a:t> Crowd </a:t>
            </a:r>
            <a:r>
              <a:rPr lang="it-IT" sz="4400" dirty="0" err="1">
                <a:solidFill>
                  <a:srgbClr val="0070C0"/>
                </a:solidFill>
              </a:rPr>
              <a:t>funding</a:t>
            </a:r>
            <a:r>
              <a:rPr lang="it-IT" sz="4400" dirty="0">
                <a:solidFill>
                  <a:srgbClr val="0070C0"/>
                </a:solidFill>
              </a:rPr>
              <a:t> </a:t>
            </a:r>
            <a:br>
              <a:rPr lang="it-IT" sz="4400" dirty="0">
                <a:solidFill>
                  <a:srgbClr val="0070C0"/>
                </a:solidFill>
              </a:rPr>
            </a:br>
            <a:r>
              <a:rPr lang="it-IT" sz="4400" dirty="0">
                <a:solidFill>
                  <a:srgbClr val="0070C0"/>
                </a:solidFill>
              </a:rPr>
              <a:t>in Italia</a:t>
            </a:r>
          </a:p>
        </p:txBody>
      </p:sp>
      <p:sp>
        <p:nvSpPr>
          <p:cNvPr id="3" name="Sottotitolo 2">
            <a:extLst>
              <a:ext uri="{FF2B5EF4-FFF2-40B4-BE49-F238E27FC236}">
                <a16:creationId xmlns:a16="http://schemas.microsoft.com/office/drawing/2014/main" id="{A453D203-B8FD-4EDD-BF85-304BA465FE0D}"/>
              </a:ext>
            </a:extLst>
          </p:cNvPr>
          <p:cNvSpPr>
            <a:spLocks noGrp="1"/>
          </p:cNvSpPr>
          <p:nvPr>
            <p:ph type="subTitle" idx="1"/>
          </p:nvPr>
        </p:nvSpPr>
        <p:spPr>
          <a:xfrm>
            <a:off x="1524000" y="5005136"/>
            <a:ext cx="9144000" cy="895149"/>
          </a:xfrm>
        </p:spPr>
        <p:txBody>
          <a:bodyPr/>
          <a:lstStyle/>
          <a:p>
            <a:r>
              <a:rPr lang="it-IT" dirty="0"/>
              <a:t>Aprile 2018</a:t>
            </a:r>
          </a:p>
        </p:txBody>
      </p:sp>
    </p:spTree>
    <p:extLst>
      <p:ext uri="{BB962C8B-B14F-4D97-AF65-F5344CB8AC3E}">
        <p14:creationId xmlns:p14="http://schemas.microsoft.com/office/powerpoint/2010/main" val="82981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EED206E-5512-4E90-A117-B28172A0F2D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20E57B5E-2106-4E7D-9B93-68FC828F1836}"/>
              </a:ext>
            </a:extLst>
          </p:cNvPr>
          <p:cNvSpPr>
            <a:spLocks noGrp="1"/>
          </p:cNvSpPr>
          <p:nvPr>
            <p:ph type="sldNum" sz="quarter" idx="12"/>
          </p:nvPr>
        </p:nvSpPr>
        <p:spPr/>
        <p:txBody>
          <a:bodyPr/>
          <a:lstStyle/>
          <a:p>
            <a:fld id="{BDD6702B-0038-4621-9C59-9CEA91FE7546}" type="slidenum">
              <a:rPr lang="it-IT" smtClean="0"/>
              <a:t>10</a:t>
            </a:fld>
            <a:endParaRPr lang="it-IT"/>
          </a:p>
        </p:txBody>
      </p:sp>
      <p:sp>
        <p:nvSpPr>
          <p:cNvPr id="4" name="Titolo 1">
            <a:extLst>
              <a:ext uri="{FF2B5EF4-FFF2-40B4-BE49-F238E27FC236}">
                <a16:creationId xmlns:a16="http://schemas.microsoft.com/office/drawing/2014/main" id="{72C688E8-79E2-4B40-BF34-8B47FC31DFF1}"/>
              </a:ext>
            </a:extLst>
          </p:cNvPr>
          <p:cNvSpPr txBox="1">
            <a:spLocks/>
          </p:cNvSpPr>
          <p:nvPr/>
        </p:nvSpPr>
        <p:spPr>
          <a:xfrm>
            <a:off x="720213" y="842160"/>
            <a:ext cx="10515600" cy="59676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Facilitazioni per le start up</a:t>
            </a:r>
          </a:p>
          <a:p>
            <a:r>
              <a:rPr lang="it-IT" sz="2400" dirty="0">
                <a:solidFill>
                  <a:srgbClr val="0070C0"/>
                </a:solidFill>
              </a:rPr>
              <a:t> </a:t>
            </a:r>
            <a:r>
              <a:rPr lang="it-IT" sz="1200" dirty="0">
                <a:solidFill>
                  <a:srgbClr val="0070C0"/>
                </a:solidFill>
              </a:rPr>
              <a:t>(fonte Ministero Sviluppo Economico)</a:t>
            </a:r>
            <a:endParaRPr lang="it-IT" sz="1000" dirty="0">
              <a:solidFill>
                <a:srgbClr val="0070C0"/>
              </a:solidFill>
            </a:endParaRPr>
          </a:p>
          <a:p>
            <a:endParaRPr lang="it-IT" sz="2400" dirty="0">
              <a:solidFill>
                <a:srgbClr val="0070C0"/>
              </a:solidFill>
            </a:endParaRPr>
          </a:p>
        </p:txBody>
      </p:sp>
      <p:pic>
        <p:nvPicPr>
          <p:cNvPr id="5" name="Immagine 4">
            <a:extLst>
              <a:ext uri="{FF2B5EF4-FFF2-40B4-BE49-F238E27FC236}">
                <a16:creationId xmlns:a16="http://schemas.microsoft.com/office/drawing/2014/main" id="{9C0C3E45-EFF8-474D-9E47-4076BDFF369B}"/>
              </a:ext>
            </a:extLst>
          </p:cNvPr>
          <p:cNvPicPr>
            <a:picLocks noChangeAspect="1"/>
          </p:cNvPicPr>
          <p:nvPr/>
        </p:nvPicPr>
        <p:blipFill rotWithShape="1">
          <a:blip r:embed="rId2"/>
          <a:srcRect l="34597" t="16888" r="36210" b="10360"/>
          <a:stretch/>
        </p:blipFill>
        <p:spPr>
          <a:xfrm>
            <a:off x="4237704" y="26105"/>
            <a:ext cx="5653548" cy="6831896"/>
          </a:xfrm>
          <a:prstGeom prst="rect">
            <a:avLst/>
          </a:prstGeom>
        </p:spPr>
      </p:pic>
      <p:sp>
        <p:nvSpPr>
          <p:cNvPr id="6" name="Titolo 1">
            <a:extLst>
              <a:ext uri="{FF2B5EF4-FFF2-40B4-BE49-F238E27FC236}">
                <a16:creationId xmlns:a16="http://schemas.microsoft.com/office/drawing/2014/main" id="{5FC3ED1E-E3A1-40B6-B63C-1D7809C14700}"/>
              </a:ext>
            </a:extLst>
          </p:cNvPr>
          <p:cNvSpPr txBox="1">
            <a:spLocks/>
          </p:cNvSpPr>
          <p:nvPr/>
        </p:nvSpPr>
        <p:spPr>
          <a:xfrm>
            <a:off x="2893143" y="5921441"/>
            <a:ext cx="1467465"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dirty="0">
                <a:solidFill>
                  <a:srgbClr val="0070C0"/>
                </a:solidFill>
              </a:rPr>
              <a:t>Requisiti:</a:t>
            </a:r>
          </a:p>
        </p:txBody>
      </p:sp>
    </p:spTree>
    <p:extLst>
      <p:ext uri="{BB962C8B-B14F-4D97-AF65-F5344CB8AC3E}">
        <p14:creationId xmlns:p14="http://schemas.microsoft.com/office/powerpoint/2010/main" val="2852374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92B4710-175F-41BD-ACCC-30AAC82180F2}"/>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43E4E51B-B578-444C-BFFE-C59CC34D1205}"/>
              </a:ext>
            </a:extLst>
          </p:cNvPr>
          <p:cNvSpPr>
            <a:spLocks noGrp="1"/>
          </p:cNvSpPr>
          <p:nvPr>
            <p:ph type="sldNum" sz="quarter" idx="12"/>
          </p:nvPr>
        </p:nvSpPr>
        <p:spPr/>
        <p:txBody>
          <a:bodyPr/>
          <a:lstStyle/>
          <a:p>
            <a:fld id="{BDD6702B-0038-4621-9C59-9CEA91FE7546}" type="slidenum">
              <a:rPr lang="it-IT" smtClean="0"/>
              <a:t>11</a:t>
            </a:fld>
            <a:endParaRPr lang="it-IT"/>
          </a:p>
        </p:txBody>
      </p:sp>
      <p:pic>
        <p:nvPicPr>
          <p:cNvPr id="6" name="Immagine 5">
            <a:extLst>
              <a:ext uri="{FF2B5EF4-FFF2-40B4-BE49-F238E27FC236}">
                <a16:creationId xmlns:a16="http://schemas.microsoft.com/office/drawing/2014/main" id="{980EC518-3AA4-4C5F-AF6D-81AA14F67748}"/>
              </a:ext>
            </a:extLst>
          </p:cNvPr>
          <p:cNvPicPr>
            <a:picLocks noChangeAspect="1"/>
          </p:cNvPicPr>
          <p:nvPr/>
        </p:nvPicPr>
        <p:blipFill rotWithShape="1">
          <a:blip r:embed="rId2"/>
          <a:srcRect l="33239" t="19979" r="33195" b="682"/>
          <a:stretch/>
        </p:blipFill>
        <p:spPr>
          <a:xfrm>
            <a:off x="3942734" y="0"/>
            <a:ext cx="6118223" cy="6858000"/>
          </a:xfrm>
          <a:prstGeom prst="rect">
            <a:avLst/>
          </a:prstGeom>
        </p:spPr>
      </p:pic>
      <p:sp>
        <p:nvSpPr>
          <p:cNvPr id="5" name="Titolo 1">
            <a:extLst>
              <a:ext uri="{FF2B5EF4-FFF2-40B4-BE49-F238E27FC236}">
                <a16:creationId xmlns:a16="http://schemas.microsoft.com/office/drawing/2014/main" id="{FBDAD121-63B5-417B-91C5-84C2E3FEFF13}"/>
              </a:ext>
            </a:extLst>
          </p:cNvPr>
          <p:cNvSpPr txBox="1">
            <a:spLocks/>
          </p:cNvSpPr>
          <p:nvPr/>
        </p:nvSpPr>
        <p:spPr>
          <a:xfrm>
            <a:off x="464574" y="734006"/>
            <a:ext cx="10515600" cy="59676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Facilitazioni per le PMI </a:t>
            </a:r>
          </a:p>
          <a:p>
            <a:r>
              <a:rPr lang="it-IT" sz="2400" dirty="0">
                <a:solidFill>
                  <a:srgbClr val="0070C0"/>
                </a:solidFill>
              </a:rPr>
              <a:t>innovative </a:t>
            </a:r>
            <a:r>
              <a:rPr lang="it-IT" sz="1200" dirty="0">
                <a:solidFill>
                  <a:srgbClr val="0070C0"/>
                </a:solidFill>
              </a:rPr>
              <a:t>(fonte Ministero Sviluppo Economico)</a:t>
            </a:r>
            <a:endParaRPr lang="it-IT" sz="1000" dirty="0">
              <a:solidFill>
                <a:srgbClr val="0070C0"/>
              </a:solidFill>
            </a:endParaRPr>
          </a:p>
          <a:p>
            <a:endParaRPr lang="it-IT" sz="2400" dirty="0">
              <a:solidFill>
                <a:srgbClr val="0070C0"/>
              </a:solidFill>
            </a:endParaRPr>
          </a:p>
        </p:txBody>
      </p:sp>
      <p:sp>
        <p:nvSpPr>
          <p:cNvPr id="7" name="Titolo 1">
            <a:extLst>
              <a:ext uri="{FF2B5EF4-FFF2-40B4-BE49-F238E27FC236}">
                <a16:creationId xmlns:a16="http://schemas.microsoft.com/office/drawing/2014/main" id="{70AC09A5-3283-4BCA-A946-A2ED87946E2E}"/>
              </a:ext>
            </a:extLst>
          </p:cNvPr>
          <p:cNvSpPr txBox="1">
            <a:spLocks/>
          </p:cNvSpPr>
          <p:nvPr/>
        </p:nvSpPr>
        <p:spPr>
          <a:xfrm>
            <a:off x="2571135" y="6240529"/>
            <a:ext cx="1467465"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1800" dirty="0">
                <a:solidFill>
                  <a:srgbClr val="0070C0"/>
                </a:solidFill>
              </a:rPr>
              <a:t>Requisiti:</a:t>
            </a:r>
          </a:p>
        </p:txBody>
      </p:sp>
    </p:spTree>
    <p:extLst>
      <p:ext uri="{BB962C8B-B14F-4D97-AF65-F5344CB8AC3E}">
        <p14:creationId xmlns:p14="http://schemas.microsoft.com/office/powerpoint/2010/main" val="58253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12</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838200" y="1029901"/>
            <a:ext cx="11261558" cy="5909310"/>
          </a:xfrm>
          <a:prstGeom prst="rect">
            <a:avLst/>
          </a:prstGeom>
          <a:noFill/>
        </p:spPr>
        <p:txBody>
          <a:bodyPr wrap="square" rtlCol="0">
            <a:spAutoFit/>
          </a:bodyPr>
          <a:lstStyle/>
          <a:p>
            <a:r>
              <a:rPr lang="it-IT" sz="1400" dirty="0"/>
              <a:t>Nato come forma di </a:t>
            </a:r>
            <a:r>
              <a:rPr lang="it-IT" sz="1400" b="1" dirty="0" err="1"/>
              <a:t>microfinanziamento</a:t>
            </a:r>
            <a:r>
              <a:rPr lang="it-IT" sz="1400" b="1" dirty="0"/>
              <a:t> dal basso</a:t>
            </a:r>
            <a:r>
              <a:rPr lang="it-IT" sz="1400" dirty="0"/>
              <a:t> che mobilita persone e risorse, il </a:t>
            </a:r>
            <a:r>
              <a:rPr lang="it-IT" sz="1400" b="1" dirty="0"/>
              <a:t>crowdfunding</a:t>
            </a:r>
            <a:r>
              <a:rPr lang="it-IT" sz="1400" dirty="0"/>
              <a:t> è oggi tra le forme più diffuse ed efficaci di finanziamento di progetti imprenditoriali e creativi. </a:t>
            </a:r>
          </a:p>
          <a:p>
            <a:r>
              <a:rPr lang="it-IT" sz="1400" dirty="0"/>
              <a:t>I siti web fanno da piattaforma (tra i più famosi a livello internazionale </a:t>
            </a:r>
            <a:r>
              <a:rPr lang="it-IT" sz="1400" b="1" dirty="0"/>
              <a:t>Kickstarter</a:t>
            </a:r>
            <a:r>
              <a:rPr lang="it-IT" sz="1400" dirty="0"/>
              <a:t> e </a:t>
            </a:r>
            <a:r>
              <a:rPr lang="it-IT" sz="1400" b="1" dirty="0" err="1"/>
              <a:t>Indiegogo</a:t>
            </a:r>
            <a:r>
              <a:rPr lang="it-IT" sz="1400" dirty="0"/>
              <a:t>) e permettono ai </a:t>
            </a:r>
            <a:r>
              <a:rPr lang="it-IT" sz="1400" b="1" dirty="0" err="1"/>
              <a:t>fundraiser</a:t>
            </a:r>
            <a:r>
              <a:rPr lang="it-IT" sz="1400" b="1" dirty="0"/>
              <a:t> </a:t>
            </a:r>
            <a:r>
              <a:rPr lang="it-IT" sz="1400" dirty="0"/>
              <a:t>di incontrare un ampio pubblico di potenziali finanziatori. </a:t>
            </a:r>
          </a:p>
          <a:p>
            <a:endParaRPr lang="it-IT" sz="1400" dirty="0"/>
          </a:p>
          <a:p>
            <a:r>
              <a:rPr lang="it-IT" sz="1400" dirty="0"/>
              <a:t>Esistono vari tipi di crowdfunding: (fonte Economy Up)</a:t>
            </a:r>
          </a:p>
          <a:p>
            <a:pPr marL="285750" indent="-285750">
              <a:buFont typeface="Arial" panose="020B0604020202020204" pitchFamily="34" charset="0"/>
              <a:buChar char="•"/>
            </a:pPr>
            <a:r>
              <a:rPr lang="it-IT" sz="1400" b="1" dirty="0" err="1"/>
              <a:t>reward</a:t>
            </a:r>
            <a:r>
              <a:rPr lang="it-IT" sz="1400" b="1" dirty="0"/>
              <a:t> </a:t>
            </a:r>
            <a:r>
              <a:rPr lang="it-IT" sz="1400" b="1" dirty="0" err="1"/>
              <a:t>based</a:t>
            </a:r>
            <a:r>
              <a:rPr lang="it-IT" sz="1400" dirty="0"/>
              <a:t> (raccolta fondi che, in cambio di donazioni in denaro, prevede una ricompensa, come il prodotto per il quale si sta effettuando il finanziamento, o un riconoscimento, come il ringraziamento pubblico sul sito della nuova impresa), </a:t>
            </a:r>
          </a:p>
          <a:p>
            <a:pPr marL="285750" indent="-285750">
              <a:buFont typeface="Arial" panose="020B0604020202020204" pitchFamily="34" charset="0"/>
              <a:buChar char="•"/>
            </a:pPr>
            <a:r>
              <a:rPr lang="it-IT" sz="1400" b="1" dirty="0" err="1"/>
              <a:t>donation</a:t>
            </a:r>
            <a:r>
              <a:rPr lang="it-IT" sz="1400" b="1" dirty="0"/>
              <a:t> </a:t>
            </a:r>
            <a:r>
              <a:rPr lang="it-IT" sz="1400" b="1" dirty="0" err="1"/>
              <a:t>based</a:t>
            </a:r>
            <a:r>
              <a:rPr lang="it-IT" sz="1400" dirty="0"/>
              <a:t> (modello utilizzato soprattutto dalle organizzazioni no profit per finanziare iniziative senza scopo di lucro), </a:t>
            </a:r>
          </a:p>
          <a:p>
            <a:pPr marL="285750" indent="-285750">
              <a:buFont typeface="Arial" panose="020B0604020202020204" pitchFamily="34" charset="0"/>
              <a:buChar char="•"/>
            </a:pPr>
            <a:r>
              <a:rPr lang="it-IT" sz="1400" b="1" dirty="0" err="1"/>
              <a:t>lending</a:t>
            </a:r>
            <a:r>
              <a:rPr lang="it-IT" sz="1400" b="1" dirty="0"/>
              <a:t> </a:t>
            </a:r>
            <a:r>
              <a:rPr lang="it-IT" sz="1400" b="1" dirty="0" err="1"/>
              <a:t>based</a:t>
            </a:r>
            <a:r>
              <a:rPr lang="it-IT" sz="1400" dirty="0"/>
              <a:t> (</a:t>
            </a:r>
            <a:r>
              <a:rPr lang="it-IT" sz="1400" dirty="0" err="1"/>
              <a:t>microprestiti</a:t>
            </a:r>
            <a:r>
              <a:rPr lang="it-IT" sz="1400" dirty="0"/>
              <a:t> a persone o imprese), </a:t>
            </a:r>
          </a:p>
          <a:p>
            <a:pPr marL="285750" indent="-285750">
              <a:buFont typeface="Arial" panose="020B0604020202020204" pitchFamily="34" charset="0"/>
              <a:buChar char="•"/>
            </a:pPr>
            <a:r>
              <a:rPr lang="it-IT" sz="1400" b="1" dirty="0" err="1"/>
              <a:t>equity</a:t>
            </a:r>
            <a:r>
              <a:rPr lang="it-IT" sz="1400" b="1" dirty="0"/>
              <a:t> </a:t>
            </a:r>
            <a:r>
              <a:rPr lang="it-IT" sz="1400" b="1" dirty="0" err="1"/>
              <a:t>based</a:t>
            </a:r>
            <a:r>
              <a:rPr lang="it-IT" sz="1400" b="1" dirty="0"/>
              <a:t> </a:t>
            </a:r>
            <a:r>
              <a:rPr lang="it-IT" sz="1400" dirty="0"/>
              <a:t>(modello regolamentato dalla </a:t>
            </a:r>
            <a:r>
              <a:rPr lang="it-IT" sz="1400" dirty="0" err="1"/>
              <a:t>Consob</a:t>
            </a:r>
            <a:r>
              <a:rPr lang="it-IT" sz="1400" dirty="0"/>
              <a:t>: in cambio del finanziamento versato è prevista la partecipazione del finanziatore al capitale sociale dell’impresa, diventandone così socio a tutti gli effetti), </a:t>
            </a:r>
          </a:p>
          <a:p>
            <a:pPr marL="285750" indent="-285750">
              <a:buFont typeface="Arial" panose="020B0604020202020204" pitchFamily="34" charset="0"/>
              <a:buChar char="•"/>
            </a:pPr>
            <a:r>
              <a:rPr lang="it-IT" sz="1400" b="1" dirty="0"/>
              <a:t>ibride</a:t>
            </a:r>
            <a:r>
              <a:rPr lang="it-IT" sz="1400" dirty="0"/>
              <a:t> (basate su più modalità di finanziamento).</a:t>
            </a:r>
          </a:p>
          <a:p>
            <a:pPr marL="285750" indent="-285750">
              <a:buFont typeface="Arial" panose="020B0604020202020204" pitchFamily="34" charset="0"/>
              <a:buChar char="•"/>
            </a:pPr>
            <a:endParaRPr lang="it-IT" sz="1400" dirty="0"/>
          </a:p>
          <a:p>
            <a:pPr fontAlgn="base"/>
            <a:r>
              <a:rPr lang="it-IT" sz="1400" dirty="0"/>
              <a:t>Il termine </a:t>
            </a:r>
            <a:r>
              <a:rPr lang="it-IT" sz="1400" b="1" i="1" dirty="0"/>
              <a:t>crowdfunding</a:t>
            </a:r>
            <a:r>
              <a:rPr lang="it-IT" sz="1400" dirty="0"/>
              <a:t> indica il processo con cui più persone ("folla" o </a:t>
            </a:r>
            <a:r>
              <a:rPr lang="it-IT" sz="1400" b="1" i="1" dirty="0" err="1"/>
              <a:t>crowd</a:t>
            </a:r>
            <a:r>
              <a:rPr lang="it-IT" sz="1400" dirty="0"/>
              <a:t>) conferiscono somme di denaro (</a:t>
            </a:r>
            <a:r>
              <a:rPr lang="it-IT" sz="1400" b="1" i="1" dirty="0" err="1"/>
              <a:t>funding</a:t>
            </a:r>
            <a:r>
              <a:rPr lang="it-IT" sz="1400" dirty="0"/>
              <a:t>), anche di modesta entità, per finanziare un progetto imprenditoriale o iniziative di diverso genere utilizzando siti internet ("</a:t>
            </a:r>
            <a:r>
              <a:rPr lang="it-IT" sz="1400" b="1" i="1" dirty="0"/>
              <a:t>piattaforme</a:t>
            </a:r>
            <a:r>
              <a:rPr lang="it-IT" sz="1400" dirty="0"/>
              <a:t>" o "</a:t>
            </a:r>
            <a:r>
              <a:rPr lang="it-IT" sz="1400" b="1" i="1" dirty="0"/>
              <a:t>portali</a:t>
            </a:r>
            <a:r>
              <a:rPr lang="it-IT" sz="1400" dirty="0"/>
              <a:t>") e ricevendo talvolta in cambio una ricompensa.</a:t>
            </a:r>
          </a:p>
          <a:p>
            <a:pPr fontAlgn="base"/>
            <a:r>
              <a:rPr lang="it-IT" sz="1400" dirty="0"/>
              <a:t>Si parla di "</a:t>
            </a:r>
            <a:r>
              <a:rPr lang="it-IT" sz="1400" b="1" dirty="0" err="1"/>
              <a:t>equity-based</a:t>
            </a:r>
            <a:r>
              <a:rPr lang="it-IT" sz="1400" b="1" dirty="0"/>
              <a:t> crowdfunding</a:t>
            </a:r>
            <a:r>
              <a:rPr lang="it-IT" sz="1400" dirty="0"/>
              <a:t>" quando tramite l'investimento on-line si acquista un vero e proprio titolo di partecipazione in una società: in tal caso, la "ricompensa" per il finanziamento è rappresentata dal complesso di diritti patrimoniali e amministrativi che derivano dalla partecipazione nell'impresa.</a:t>
            </a:r>
          </a:p>
          <a:p>
            <a:pPr fontAlgn="base"/>
            <a:r>
              <a:rPr lang="it-IT" sz="1400" dirty="0"/>
              <a:t>Nella </a:t>
            </a:r>
            <a:r>
              <a:rPr lang="it-IT" sz="1400" b="1" dirty="0"/>
              <a:t>maggior parte dei Paesi</a:t>
            </a:r>
            <a:r>
              <a:rPr lang="it-IT" sz="1400" dirty="0"/>
              <a:t> in cui operano portali di crowdfunding il fenomeno </a:t>
            </a:r>
            <a:r>
              <a:rPr lang="it-IT" sz="1400" u="sng" dirty="0"/>
              <a:t>non</a:t>
            </a:r>
            <a:r>
              <a:rPr lang="it-IT" sz="1400" dirty="0"/>
              <a:t> è soggetto a regolamentazione ed è fatto pertanto rientrare nell'ambito di applicazione di </a:t>
            </a:r>
            <a:r>
              <a:rPr lang="it-IT" sz="1400" b="1" dirty="0"/>
              <a:t>discipline già esistenti </a:t>
            </a:r>
            <a:r>
              <a:rPr lang="it-IT" sz="1400" dirty="0"/>
              <a:t>(appello al pubblico risparmio, servizi di pagamento, etc.).</a:t>
            </a:r>
          </a:p>
          <a:p>
            <a:pPr fontAlgn="base"/>
            <a:r>
              <a:rPr lang="it-IT" sz="1400" dirty="0"/>
              <a:t>L'Italia è invece il primo Paese in Europa ad essersi dotato di una </a:t>
            </a:r>
            <a:r>
              <a:rPr lang="it-IT" sz="1400" b="1" dirty="0"/>
              <a:t>normativa specifica e organica</a:t>
            </a:r>
            <a:r>
              <a:rPr lang="it-IT" sz="1400" dirty="0"/>
              <a:t> relativa al solo </a:t>
            </a:r>
            <a:r>
              <a:rPr lang="it-IT" sz="1400" dirty="0" err="1"/>
              <a:t>equity</a:t>
            </a:r>
            <a:r>
              <a:rPr lang="it-IT" sz="1400" dirty="0"/>
              <a:t> crowdfunding.</a:t>
            </a:r>
          </a:p>
          <a:p>
            <a:pPr fontAlgn="base"/>
            <a:r>
              <a:rPr lang="it-IT" sz="1400" b="1" dirty="0"/>
              <a:t>È noto come il tessuto produttivo italiano sia fondato sulle piccole imprese. Sono anche note le difficoltà che incontrano queste imprese, soprattutto dopo la crisi del 2008, a ottenere finanziamenti dalle banche. Difficoltà ancora maggiori riscontrano le imprese neo costituite, meglio conosciute come start-up.</a:t>
            </a:r>
          </a:p>
          <a:p>
            <a:endParaRPr lang="it-IT" sz="1400" dirty="0"/>
          </a:p>
        </p:txBody>
      </p:sp>
      <p:sp>
        <p:nvSpPr>
          <p:cNvPr id="5" name="Titolo 1">
            <a:extLst>
              <a:ext uri="{FF2B5EF4-FFF2-40B4-BE49-F238E27FC236}">
                <a16:creationId xmlns:a16="http://schemas.microsoft.com/office/drawing/2014/main" id="{7DD3E9AB-8D3F-4305-87BF-37576359338D}"/>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Cos’è il Crowd </a:t>
            </a:r>
            <a:r>
              <a:rPr lang="it-IT" sz="2400" dirty="0" err="1">
                <a:solidFill>
                  <a:srgbClr val="0070C0"/>
                </a:solidFill>
              </a:rPr>
              <a:t>funding</a:t>
            </a:r>
            <a:r>
              <a:rPr lang="it-IT" sz="2400" dirty="0">
                <a:solidFill>
                  <a:srgbClr val="0070C0"/>
                </a:solidFill>
              </a:rPr>
              <a:t>: tipologie</a:t>
            </a:r>
          </a:p>
        </p:txBody>
      </p:sp>
    </p:spTree>
    <p:extLst>
      <p:ext uri="{BB962C8B-B14F-4D97-AF65-F5344CB8AC3E}">
        <p14:creationId xmlns:p14="http://schemas.microsoft.com/office/powerpoint/2010/main" val="1197558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13</a:t>
            </a:fld>
            <a:endParaRPr lang="it-IT"/>
          </a:p>
        </p:txBody>
      </p:sp>
      <p:sp>
        <p:nvSpPr>
          <p:cNvPr id="4" name="Rettangolo 3"/>
          <p:cNvSpPr/>
          <p:nvPr/>
        </p:nvSpPr>
        <p:spPr>
          <a:xfrm>
            <a:off x="838200" y="1547436"/>
            <a:ext cx="10635114" cy="3970318"/>
          </a:xfrm>
          <a:prstGeom prst="rect">
            <a:avLst/>
          </a:prstGeom>
        </p:spPr>
        <p:txBody>
          <a:bodyPr wrap="square">
            <a:spAutoFit/>
          </a:bodyPr>
          <a:lstStyle/>
          <a:p>
            <a:pPr fontAlgn="base"/>
            <a:r>
              <a:rPr lang="it-IT" sz="1400" dirty="0"/>
              <a:t>Proprio a un particolare tipo di start-up (quelle innovative) sono dedicate alcune norme introdotte dal </a:t>
            </a:r>
            <a:r>
              <a:rPr lang="it-IT" sz="1400" dirty="0">
                <a:hlinkClick r:id="rId2"/>
              </a:rPr>
              <a:t>decreto legge n. 179/2012</a:t>
            </a:r>
            <a:r>
              <a:rPr lang="it-IT" sz="1400" dirty="0"/>
              <a:t> (convertito nella legge 17 dicembre 2012, n. 221) recante "Ulteriori misure urgenti per la crescita del Paese" (noto anche come "Decreto crescita bis"). Lo stesso titolo del "Decreto crescita bis" aiuta a capire è stato adottato con lo scopo di fornire uno stimolo alla </a:t>
            </a:r>
            <a:r>
              <a:rPr lang="it-IT" sz="1400" b="1" dirty="0"/>
              <a:t>crescita economica del nostro Paese</a:t>
            </a:r>
            <a:r>
              <a:rPr lang="it-IT" sz="1400" dirty="0"/>
              <a:t>. Nel complessivo disegno del legislatore, l'</a:t>
            </a:r>
            <a:r>
              <a:rPr lang="it-IT" sz="1400" dirty="0" err="1"/>
              <a:t>equity</a:t>
            </a:r>
            <a:r>
              <a:rPr lang="it-IT" sz="1400" dirty="0"/>
              <a:t> </a:t>
            </a:r>
            <a:r>
              <a:rPr lang="it-IT" sz="1400" dirty="0" err="1"/>
              <a:t>crowdfunding</a:t>
            </a:r>
            <a:r>
              <a:rPr lang="it-IT" sz="1400" dirty="0"/>
              <a:t> è visto come uno strumento che può favorire lo sviluppo delle </a:t>
            </a:r>
            <a:r>
              <a:rPr lang="it-IT" sz="1400" b="1" dirty="0"/>
              <a:t>start-up innovative</a:t>
            </a:r>
            <a:r>
              <a:rPr lang="it-IT" sz="1400" dirty="0"/>
              <a:t> attraverso </a:t>
            </a:r>
            <a:r>
              <a:rPr lang="it-IT" sz="1400" b="1" dirty="0"/>
              <a:t>regole </a:t>
            </a:r>
            <a:r>
              <a:rPr lang="it-IT" sz="1400" dirty="0"/>
              <a:t>e </a:t>
            </a:r>
            <a:r>
              <a:rPr lang="it-IT" sz="1400" b="1" dirty="0"/>
              <a:t>modalità di finanziamento</a:t>
            </a:r>
            <a:r>
              <a:rPr lang="it-IT" sz="1400" dirty="0"/>
              <a:t> in grado di sfruttare le potenzialità di internet.</a:t>
            </a:r>
          </a:p>
          <a:p>
            <a:pPr fontAlgn="base"/>
            <a:r>
              <a:rPr lang="it-IT" sz="1400" dirty="0"/>
              <a:t>Le </a:t>
            </a:r>
            <a:r>
              <a:rPr lang="it-IT" sz="1400" b="1" dirty="0"/>
              <a:t>start-up innovative</a:t>
            </a:r>
            <a:r>
              <a:rPr lang="it-IT" sz="1400" dirty="0"/>
              <a:t> sono piccole società di capitali (spa, </a:t>
            </a:r>
            <a:r>
              <a:rPr lang="it-IT" sz="1400" dirty="0" err="1"/>
              <a:t>srl</a:t>
            </a:r>
            <a:r>
              <a:rPr lang="it-IT" sz="1400" dirty="0"/>
              <a:t> o cooperative) italiane, da poco operative, impegnate in settori innovativi e tecnologici o a vocazione sociale.</a:t>
            </a:r>
          </a:p>
          <a:p>
            <a:pPr fontAlgn="base"/>
            <a:r>
              <a:rPr lang="it-IT" sz="1400" dirty="0"/>
              <a:t>Il "Decreto crescita bis" stabilisce i </a:t>
            </a:r>
            <a:r>
              <a:rPr lang="it-IT" sz="1400" b="1" dirty="0"/>
              <a:t>requisiti</a:t>
            </a:r>
            <a:r>
              <a:rPr lang="it-IT" sz="1400" dirty="0"/>
              <a:t> che tali società devono possedere e dispone diverse </a:t>
            </a:r>
            <a:r>
              <a:rPr lang="it-IT" sz="1400" b="1" dirty="0"/>
              <a:t>semplificazioni normative</a:t>
            </a:r>
            <a:r>
              <a:rPr lang="it-IT" sz="1400" dirty="0"/>
              <a:t> per favorirne la diffusione e lo sviluppo.</a:t>
            </a:r>
          </a:p>
          <a:p>
            <a:pPr fontAlgn="base"/>
            <a:r>
              <a:rPr lang="it-IT" sz="1400" dirty="0"/>
              <a:t>Il Decreto ha delegato alla </a:t>
            </a:r>
            <a:r>
              <a:rPr lang="it-IT" sz="1400" b="1" dirty="0"/>
              <a:t>Consob </a:t>
            </a:r>
            <a:r>
              <a:rPr lang="it-IT" sz="1400" dirty="0"/>
              <a:t>il compito di disciplinare alcuni specifici aspetti del fenomeno con l'obiettivo di creare un "</a:t>
            </a:r>
            <a:r>
              <a:rPr lang="it-IT" sz="1400" b="1" dirty="0"/>
              <a:t>ambiente</a:t>
            </a:r>
            <a:r>
              <a:rPr lang="it-IT" sz="1400" dirty="0"/>
              <a:t>" </a:t>
            </a:r>
            <a:r>
              <a:rPr lang="it-IT" sz="1400" b="1" dirty="0"/>
              <a:t>affidabile </a:t>
            </a:r>
            <a:r>
              <a:rPr lang="it-IT" sz="1400" dirty="0"/>
              <a:t>in grado, cioè, di creare </a:t>
            </a:r>
            <a:r>
              <a:rPr lang="it-IT" sz="1400" b="1" dirty="0"/>
              <a:t>fiducia negli investitori</a:t>
            </a:r>
            <a:r>
              <a:rPr lang="it-IT" sz="1400" dirty="0"/>
              <a:t>. </a:t>
            </a:r>
          </a:p>
          <a:p>
            <a:pPr fontAlgn="base"/>
            <a:r>
              <a:rPr lang="it-IT" sz="1400" dirty="0"/>
              <a:t>La Consob ha adottato il nuovo </a:t>
            </a:r>
            <a:r>
              <a:rPr lang="it-IT" sz="1400" dirty="0">
                <a:hlinkClick r:id="rId3"/>
              </a:rPr>
              <a:t>regolamento </a:t>
            </a:r>
            <a:r>
              <a:rPr lang="it-IT" sz="1400" dirty="0"/>
              <a:t>il 26 giugno 2013.</a:t>
            </a:r>
          </a:p>
          <a:p>
            <a:pPr fontAlgn="base"/>
            <a:endParaRPr lang="it-IT" sz="1400" dirty="0"/>
          </a:p>
          <a:p>
            <a:pPr fontAlgn="base"/>
            <a:r>
              <a:rPr lang="it-IT" sz="1400" dirty="0"/>
              <a:t>Per crescere bene è necessario un ambiente favorevole: per questo il legislatore, nel disegnare il sistema ha previsto una particolare categoria di soggetti, gli "</a:t>
            </a:r>
            <a:r>
              <a:rPr lang="it-IT" sz="1400" b="1" dirty="0"/>
              <a:t>incubatori</a:t>
            </a:r>
            <a:r>
              <a:rPr lang="it-IT" sz="1400" dirty="0"/>
              <a:t>": società di capitali italiane che offrono servizi per sostenere la </a:t>
            </a:r>
            <a:r>
              <a:rPr lang="it-IT" sz="1400" b="1" dirty="0"/>
              <a:t>nascita </a:t>
            </a:r>
            <a:r>
              <a:rPr lang="it-IT" sz="1400" dirty="0"/>
              <a:t>e lo </a:t>
            </a:r>
            <a:r>
              <a:rPr lang="it-IT" sz="1400" b="1" dirty="0"/>
              <a:t>sviluppo </a:t>
            </a:r>
            <a:r>
              <a:rPr lang="it-IT" sz="1400" dirty="0"/>
              <a:t>delle start up innovative.</a:t>
            </a:r>
          </a:p>
          <a:p>
            <a:pPr fontAlgn="base"/>
            <a:endParaRPr lang="it-IT" sz="1400" dirty="0"/>
          </a:p>
          <a:p>
            <a:pPr fontAlgn="base"/>
            <a:endParaRPr lang="it-IT" sz="1400" dirty="0"/>
          </a:p>
          <a:p>
            <a:pPr fontAlgn="base"/>
            <a:r>
              <a:rPr lang="it-IT" sz="1400" dirty="0"/>
              <a:t> </a:t>
            </a:r>
          </a:p>
        </p:txBody>
      </p:sp>
      <p:sp>
        <p:nvSpPr>
          <p:cNvPr id="5" name="Titolo 1">
            <a:extLst>
              <a:ext uri="{FF2B5EF4-FFF2-40B4-BE49-F238E27FC236}">
                <a16:creationId xmlns:a16="http://schemas.microsoft.com/office/drawing/2014/main" id="{5898A628-3F92-45B5-ACF7-0B82CB07E9A4}"/>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Cos’è il Crowd </a:t>
            </a:r>
            <a:r>
              <a:rPr lang="it-IT" sz="2400" dirty="0" err="1">
                <a:solidFill>
                  <a:srgbClr val="0070C0"/>
                </a:solidFill>
              </a:rPr>
              <a:t>funding</a:t>
            </a:r>
            <a:r>
              <a:rPr lang="it-IT" sz="2400" dirty="0">
                <a:solidFill>
                  <a:srgbClr val="0070C0"/>
                </a:solidFill>
              </a:rPr>
              <a:t>: il Decreto Crescita bis</a:t>
            </a:r>
          </a:p>
        </p:txBody>
      </p:sp>
    </p:spTree>
    <p:extLst>
      <p:ext uri="{BB962C8B-B14F-4D97-AF65-F5344CB8AC3E}">
        <p14:creationId xmlns:p14="http://schemas.microsoft.com/office/powerpoint/2010/main" val="129768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14</a:t>
            </a:fld>
            <a:endParaRPr lang="it-IT"/>
          </a:p>
        </p:txBody>
      </p:sp>
      <p:sp>
        <p:nvSpPr>
          <p:cNvPr id="4" name="Rectangle 1"/>
          <p:cNvSpPr>
            <a:spLocks noChangeArrowheads="1"/>
          </p:cNvSpPr>
          <p:nvPr/>
        </p:nvSpPr>
        <p:spPr bwMode="auto">
          <a:xfrm>
            <a:off x="0" y="151656"/>
            <a:ext cx="65" cy="153888"/>
          </a:xfrm>
          <a:prstGeom prst="rect">
            <a:avLst/>
          </a:prstGeom>
          <a:solidFill>
            <a:srgbClr val="EFF6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it-IT" altLang="it-IT" sz="1000" b="0" i="0" u="none" strike="noStrike" cap="none" normalizeH="0" baseline="0" dirty="0">
              <a:ln>
                <a:noFill/>
              </a:ln>
              <a:solidFill>
                <a:srgbClr val="333333"/>
              </a:solidFill>
              <a:effectLst/>
              <a:latin typeface="Arial" pitchFamily="34" charset="0"/>
              <a:cs typeface="Arial" pitchFamily="34" charset="0"/>
            </a:endParaRPr>
          </a:p>
        </p:txBody>
      </p:sp>
      <p:sp>
        <p:nvSpPr>
          <p:cNvPr id="5" name="Rettangolo 4"/>
          <p:cNvSpPr/>
          <p:nvPr/>
        </p:nvSpPr>
        <p:spPr>
          <a:xfrm>
            <a:off x="484471" y="997332"/>
            <a:ext cx="11223058" cy="5970865"/>
          </a:xfrm>
          <a:prstGeom prst="rect">
            <a:avLst/>
          </a:prstGeom>
        </p:spPr>
        <p:txBody>
          <a:bodyPr wrap="square">
            <a:spAutoFit/>
          </a:bodyPr>
          <a:lstStyle/>
          <a:p>
            <a:pPr fontAlgn="base"/>
            <a:r>
              <a:rPr lang="it-IT" sz="1400" dirty="0"/>
              <a:t>Le start-up innovative possono offrire i propri strumenti finanziari (anche) attraverso portali on-line se sono iscritte in una </a:t>
            </a:r>
            <a:r>
              <a:rPr lang="it-IT" sz="1400" b="1" dirty="0"/>
              <a:t>sezione speciale del Registro delle imprese </a:t>
            </a:r>
            <a:r>
              <a:rPr lang="it-IT" sz="1400" dirty="0"/>
              <a:t>tenuto dalle Camere di commercio, industria, artigianato e agricoltura dove è possibile acquisire le principali informazioni sulle società. </a:t>
            </a:r>
          </a:p>
          <a:p>
            <a:pPr fontAlgn="base"/>
            <a:r>
              <a:rPr lang="it-IT" sz="1400" dirty="0"/>
              <a:t>Anche il sito internet delle singole start-up è un'importante fonte di informazioni: esso riporta (e aggiorna ogni sei mesi) le informazioni sull'attività svolta, sui soci fondatori, sul personale e sugli altri elementi indicati dal Decreto nonché sul bilancio.</a:t>
            </a:r>
          </a:p>
          <a:p>
            <a:pPr fontAlgn="base"/>
            <a:r>
              <a:rPr lang="it-IT" sz="1400" dirty="0"/>
              <a:t>Proprio per il ruolo cruciale che svolgono il legislatore ha ritenuto necessario garantire l'"</a:t>
            </a:r>
            <a:r>
              <a:rPr lang="it-IT" sz="1400" b="1" dirty="0"/>
              <a:t>affidabilità</a:t>
            </a:r>
            <a:r>
              <a:rPr lang="it-IT" sz="1400" dirty="0"/>
              <a:t>" e la "</a:t>
            </a:r>
            <a:r>
              <a:rPr lang="it-IT" sz="1400" b="1" dirty="0"/>
              <a:t>qualità</a:t>
            </a:r>
            <a:r>
              <a:rPr lang="it-IT" sz="1400" dirty="0"/>
              <a:t>" del servizio svolto dai portali.</a:t>
            </a:r>
          </a:p>
          <a:p>
            <a:pPr fontAlgn="base"/>
            <a:r>
              <a:rPr lang="it-IT" sz="1400" dirty="0"/>
              <a:t>Per questi motivi </a:t>
            </a:r>
            <a:r>
              <a:rPr lang="it-IT" sz="1400" u="sng" dirty="0">
                <a:solidFill>
                  <a:srgbClr val="0070C0"/>
                </a:solidFill>
              </a:rPr>
              <a:t>la gestione di </a:t>
            </a:r>
            <a:r>
              <a:rPr lang="it-IT" sz="1400" b="1" u="sng" dirty="0">
                <a:solidFill>
                  <a:srgbClr val="0070C0"/>
                </a:solidFill>
              </a:rPr>
              <a:t>portali</a:t>
            </a:r>
            <a:r>
              <a:rPr lang="it-IT" sz="1400" u="sng" dirty="0">
                <a:solidFill>
                  <a:srgbClr val="0070C0"/>
                </a:solidFill>
              </a:rPr>
              <a:t> è riservata a due categorie di soggetti</a:t>
            </a:r>
            <a:r>
              <a:rPr lang="it-IT" sz="1400" dirty="0">
                <a:solidFill>
                  <a:srgbClr val="0070C0"/>
                </a:solidFill>
              </a:rPr>
              <a:t>:</a:t>
            </a:r>
          </a:p>
          <a:p>
            <a:pPr marL="342900" indent="-342900" fontAlgn="base">
              <a:buFont typeface="+mj-lt"/>
              <a:buAutoNum type="arabicPeriod"/>
            </a:pPr>
            <a:r>
              <a:rPr lang="it-IT" sz="1400" dirty="0">
                <a:solidFill>
                  <a:srgbClr val="0070C0"/>
                </a:solidFill>
              </a:rPr>
              <a:t>i soggetti </a:t>
            </a:r>
            <a:r>
              <a:rPr lang="it-IT" sz="1400" u="sng" dirty="0">
                <a:solidFill>
                  <a:srgbClr val="0070C0"/>
                </a:solidFill>
              </a:rPr>
              <a:t>autorizzati</a:t>
            </a:r>
            <a:r>
              <a:rPr lang="it-IT" sz="1400" dirty="0">
                <a:solidFill>
                  <a:srgbClr val="0070C0"/>
                </a:solidFill>
              </a:rPr>
              <a:t> dalla Consob e iscritti in un apposito registro tenuto dalla medesima Autorità (</a:t>
            </a:r>
            <a:r>
              <a:rPr lang="it-IT" sz="1400" dirty="0"/>
              <a:t>in seguito alla positiva verifica della sussistenza dei requisiti richiesti dal </a:t>
            </a:r>
            <a:r>
              <a:rPr lang="it-IT" sz="1400" dirty="0" err="1"/>
              <a:t>Tuf</a:t>
            </a:r>
            <a:r>
              <a:rPr lang="it-IT" sz="1400" dirty="0"/>
              <a:t> e dal Regolamento adottato dalla Consob con delibera 26 giugno 2013 n. 18592.)</a:t>
            </a:r>
            <a:r>
              <a:rPr lang="it-IT" sz="1400" dirty="0">
                <a:solidFill>
                  <a:srgbClr val="0070C0"/>
                </a:solidFill>
              </a:rPr>
              <a:t>;</a:t>
            </a:r>
          </a:p>
          <a:p>
            <a:pPr marL="342900" indent="-342900" fontAlgn="base">
              <a:buFont typeface="+mj-lt"/>
              <a:buAutoNum type="arabicPeriod"/>
            </a:pPr>
            <a:r>
              <a:rPr lang="it-IT" sz="1400" dirty="0">
                <a:solidFill>
                  <a:srgbClr val="0070C0"/>
                </a:solidFill>
              </a:rPr>
              <a:t>le banche e alle imprese di investimento (SIM) già autorizzate alla prestazione di servizi di investimento (i c.d. "gestori di diritto", annotati nella sezione speciale del registro tenuto dalla Consob).</a:t>
            </a:r>
          </a:p>
          <a:p>
            <a:pPr fontAlgn="base"/>
            <a:r>
              <a:rPr lang="it-IT" sz="1400" dirty="0"/>
              <a:t>L’elenco dei gestori dei portali è consultabile sul sito della Consob.</a:t>
            </a:r>
          </a:p>
          <a:p>
            <a:pPr fontAlgn="base"/>
            <a:r>
              <a:rPr lang="it-IT" sz="1400" dirty="0"/>
              <a:t>Ai </a:t>
            </a:r>
            <a:r>
              <a:rPr lang="it-IT" sz="1400" b="1" dirty="0"/>
              <a:t>gestori dei portali iscritti nel registro della Consob</a:t>
            </a:r>
            <a:r>
              <a:rPr lang="it-IT" sz="1400" dirty="0"/>
              <a:t> si applica una disciplina più "</a:t>
            </a:r>
            <a:r>
              <a:rPr lang="it-IT" sz="1400" b="1" dirty="0"/>
              <a:t>leggera</a:t>
            </a:r>
            <a:r>
              <a:rPr lang="it-IT" sz="1400" dirty="0"/>
              <a:t>" rispetto a quella dettata per gli intermediari tradizionali presso cui abitualmente i risparmiatori effettuano i propri investimenti.</a:t>
            </a:r>
          </a:p>
          <a:p>
            <a:pPr fontAlgn="base"/>
            <a:r>
              <a:rPr lang="it-IT" sz="1400" dirty="0"/>
              <a:t>Come contropartita i gestori iscritti </a:t>
            </a:r>
            <a:r>
              <a:rPr lang="it-IT" sz="1400" b="1" dirty="0"/>
              <a:t>non possono detenere somme di danaro di pertinenza </a:t>
            </a:r>
            <a:r>
              <a:rPr lang="it-IT" sz="1400" dirty="0"/>
              <a:t>degli investitori né </a:t>
            </a:r>
            <a:r>
              <a:rPr lang="it-IT" sz="1400" b="1" dirty="0"/>
              <a:t>eseguire direttamente gli ordini</a:t>
            </a:r>
            <a:r>
              <a:rPr lang="it-IT" sz="1400" dirty="0"/>
              <a:t> per la sottoscrizione degli strumenti finanziari offerti sui propri portali, dovendo a tal fine trasmetterli esclusivamente a banche o SIM. </a:t>
            </a:r>
          </a:p>
          <a:p>
            <a:pPr fontAlgn="base"/>
            <a:r>
              <a:rPr lang="it-IT" sz="1400" dirty="0"/>
              <a:t>I gestori </a:t>
            </a:r>
            <a:r>
              <a:rPr lang="it-IT" sz="1400" b="1" dirty="0"/>
              <a:t>non possono poi svolgere in alcun modo consulenza finanziaria </a:t>
            </a:r>
            <a:r>
              <a:rPr lang="it-IT" sz="1400" dirty="0"/>
              <a:t>nei confronti degli investitori.</a:t>
            </a:r>
          </a:p>
          <a:p>
            <a:pPr fontAlgn="base"/>
            <a:r>
              <a:rPr lang="it-IT" sz="1400" dirty="0"/>
              <a:t>Il ruolo fondamentale del portale è quello di assicurare che gli investitori possano </a:t>
            </a:r>
            <a:r>
              <a:rPr lang="it-IT" sz="1400" b="1" dirty="0"/>
              <a:t>comprendere caratteristiche e rischi</a:t>
            </a:r>
            <a:r>
              <a:rPr lang="it-IT" sz="1400" dirty="0"/>
              <a:t> degli investimenti proposti, prendendo visione della relativa informativa presente nel portale.</a:t>
            </a:r>
          </a:p>
          <a:p>
            <a:pPr fontAlgn="base"/>
            <a:r>
              <a:rPr lang="it-IT" sz="1400" dirty="0"/>
              <a:t>In virtù della normativa vigente (nota anche come "disciplina </a:t>
            </a:r>
            <a:r>
              <a:rPr lang="it-IT" sz="1400" dirty="0" err="1"/>
              <a:t>MiFID</a:t>
            </a:r>
            <a:r>
              <a:rPr lang="it-IT" sz="1400" dirty="0"/>
              <a:t>" stante la derivazione dalla norma europea) le banche e le SIM dovranno svolgere l'attività nel rispetto della disciplina sui servizi di investimento che prevede una serie di obblighi informativi e di comportamento nei confronti degli investitori (tra cui la c.d. "profilatura della clientela"). In questi casi cioè, ai rapporti tra il portale e gli investitori si applicano le regole comuni in materia di servizi di investimento, come chiarito nella </a:t>
            </a:r>
            <a:r>
              <a:rPr lang="it-IT" sz="1400" dirty="0">
                <a:hlinkClick r:id="rId2"/>
              </a:rPr>
              <a:t>Comunicazione Consob n. 0066128 del primo agosto 2013</a:t>
            </a:r>
            <a:r>
              <a:rPr lang="it-IT" sz="1400" dirty="0"/>
              <a:t>.</a:t>
            </a:r>
          </a:p>
          <a:p>
            <a:pPr fontAlgn="base"/>
            <a:r>
              <a:rPr lang="it-IT" sz="1400" dirty="0"/>
              <a:t>Le banche e le SIM non hanno bisogno di un'autorizzazione della Consob per gestire un portale per la raccolta di capitali di start-up innovative (in quanto sono già autorizzate alla prestazione dei servizi di investimento) </a:t>
            </a:r>
            <a:r>
              <a:rPr lang="it-IT" sz="1400" b="1" dirty="0"/>
              <a:t>ma vengono semplicemente annotate</a:t>
            </a:r>
            <a:r>
              <a:rPr lang="it-IT" sz="1400" dirty="0"/>
              <a:t> nella sezione speciale del registro dei portali previa comunicazione alla Consob.</a:t>
            </a:r>
          </a:p>
          <a:p>
            <a:pPr fontAlgn="base"/>
            <a:endParaRPr lang="it-IT" sz="1400" dirty="0"/>
          </a:p>
          <a:p>
            <a:pPr fontAlgn="base"/>
            <a:endParaRPr lang="it-IT" dirty="0"/>
          </a:p>
        </p:txBody>
      </p:sp>
      <p:sp>
        <p:nvSpPr>
          <p:cNvPr id="7" name="Titolo 1">
            <a:extLst>
              <a:ext uri="{FF2B5EF4-FFF2-40B4-BE49-F238E27FC236}">
                <a16:creationId xmlns:a16="http://schemas.microsoft.com/office/drawing/2014/main" id="{3BD9C2BC-462E-435D-AF5C-470443DED3E8}"/>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Cos’è il Crowd </a:t>
            </a:r>
            <a:r>
              <a:rPr lang="it-IT" sz="2400" dirty="0" err="1">
                <a:solidFill>
                  <a:srgbClr val="0070C0"/>
                </a:solidFill>
              </a:rPr>
              <a:t>funding</a:t>
            </a:r>
            <a:r>
              <a:rPr lang="it-IT" sz="2400" dirty="0">
                <a:solidFill>
                  <a:srgbClr val="0070C0"/>
                </a:solidFill>
              </a:rPr>
              <a:t>: i portali</a:t>
            </a:r>
          </a:p>
        </p:txBody>
      </p:sp>
    </p:spTree>
    <p:extLst>
      <p:ext uri="{BB962C8B-B14F-4D97-AF65-F5344CB8AC3E}">
        <p14:creationId xmlns:p14="http://schemas.microsoft.com/office/powerpoint/2010/main" val="27198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ADCA93ED-E9BD-4BBC-AE6A-EF12647642F2}"/>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0FE3EE8F-0B46-4D6A-8257-6C10B2B5DDA7}"/>
              </a:ext>
            </a:extLst>
          </p:cNvPr>
          <p:cNvSpPr>
            <a:spLocks noGrp="1"/>
          </p:cNvSpPr>
          <p:nvPr>
            <p:ph type="sldNum" sz="quarter" idx="12"/>
          </p:nvPr>
        </p:nvSpPr>
        <p:spPr/>
        <p:txBody>
          <a:bodyPr/>
          <a:lstStyle/>
          <a:p>
            <a:fld id="{BDD6702B-0038-4621-9C59-9CEA91FE7546}" type="slidenum">
              <a:rPr lang="it-IT" smtClean="0"/>
              <a:t>15</a:t>
            </a:fld>
            <a:endParaRPr lang="it-IT"/>
          </a:p>
        </p:txBody>
      </p:sp>
      <p:sp>
        <p:nvSpPr>
          <p:cNvPr id="4" name="Titolo 1">
            <a:extLst>
              <a:ext uri="{FF2B5EF4-FFF2-40B4-BE49-F238E27FC236}">
                <a16:creationId xmlns:a16="http://schemas.microsoft.com/office/drawing/2014/main" id="{4B709E57-E6EE-44CC-9273-4FCA92EAFE75}"/>
              </a:ext>
            </a:extLst>
          </p:cNvPr>
          <p:cNvSpPr txBox="1">
            <a:spLocks/>
          </p:cNvSpPr>
          <p:nvPr/>
        </p:nvSpPr>
        <p:spPr>
          <a:xfrm>
            <a:off x="838200" y="681037"/>
            <a:ext cx="899386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Il regolamento Consob n.18592: Requisiti per i gestori di portali</a:t>
            </a:r>
          </a:p>
          <a:p>
            <a:endParaRPr lang="it-IT" sz="2800" dirty="0">
              <a:solidFill>
                <a:srgbClr val="0070C0"/>
              </a:solidFill>
            </a:endParaRPr>
          </a:p>
        </p:txBody>
      </p:sp>
      <p:sp>
        <p:nvSpPr>
          <p:cNvPr id="5" name="Segnaposto contenuto 2">
            <a:extLst>
              <a:ext uri="{FF2B5EF4-FFF2-40B4-BE49-F238E27FC236}">
                <a16:creationId xmlns:a16="http://schemas.microsoft.com/office/drawing/2014/main" id="{7229DE02-4BB1-4681-A313-A96529992763}"/>
              </a:ext>
            </a:extLst>
          </p:cNvPr>
          <p:cNvSpPr txBox="1">
            <a:spLocks/>
          </p:cNvSpPr>
          <p:nvPr/>
        </p:nvSpPr>
        <p:spPr>
          <a:xfrm>
            <a:off x="838200" y="1563757"/>
            <a:ext cx="10515600" cy="46132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400" dirty="0"/>
              <a:t>Il </a:t>
            </a:r>
            <a:r>
              <a:rPr lang="it-IT" sz="1400" u="sng" dirty="0"/>
              <a:t>“Regolamento sulla raccolta di capitali di rischio da parte di start-up innovative tramite portali on-line” </a:t>
            </a:r>
            <a:r>
              <a:rPr lang="it-IT" sz="1400" dirty="0"/>
              <a:t>prevede:</a:t>
            </a:r>
          </a:p>
          <a:p>
            <a:pPr marL="0" indent="0">
              <a:buFont typeface="Arial" panose="020B0604020202020204" pitchFamily="34" charset="0"/>
              <a:buNone/>
            </a:pPr>
            <a:r>
              <a:rPr lang="it-IT" sz="1400" dirty="0"/>
              <a:t>a) l’istituzione e la formazione del registro dei gestori e alle relative forme di pubblicità;</a:t>
            </a:r>
          </a:p>
          <a:p>
            <a:pPr marL="0" indent="0">
              <a:buFont typeface="Arial" panose="020B0604020202020204" pitchFamily="34" charset="0"/>
              <a:buNone/>
            </a:pPr>
            <a:r>
              <a:rPr lang="it-IT" sz="1400" dirty="0"/>
              <a:t>b) le  condizioni per l’iscrizione nel registro, le cause di sospensione, radiazione e riammissione e le misure applicabili nei confronti degli iscritti nel registro;</a:t>
            </a:r>
          </a:p>
          <a:p>
            <a:pPr marL="0" indent="0">
              <a:buFont typeface="Arial" panose="020B0604020202020204" pitchFamily="34" charset="0"/>
              <a:buNone/>
            </a:pPr>
            <a:r>
              <a:rPr lang="it-IT" sz="1400" dirty="0"/>
              <a:t>c) le cause di incompatibilità;</a:t>
            </a:r>
          </a:p>
          <a:p>
            <a:pPr marL="0" indent="0">
              <a:buFont typeface="Arial" panose="020B0604020202020204" pitchFamily="34" charset="0"/>
              <a:buNone/>
            </a:pPr>
            <a:r>
              <a:rPr lang="it-IT" sz="1400" dirty="0"/>
              <a:t>d) le regole di condotta che i gestori di portali devono rispettare nel rapporto con gli investitori, prevedendo un regime semplificato per i clienti professionali.</a:t>
            </a:r>
          </a:p>
          <a:p>
            <a:pPr marL="0" indent="0">
              <a:buFont typeface="Arial" panose="020B0604020202020204" pitchFamily="34" charset="0"/>
              <a:buNone/>
            </a:pPr>
            <a:endParaRPr lang="it-IT" sz="1400" dirty="0"/>
          </a:p>
          <a:p>
            <a:pPr marL="0" indent="0">
              <a:buFont typeface="Arial" panose="020B0604020202020204" pitchFamily="34" charset="0"/>
              <a:buNone/>
            </a:pPr>
            <a:r>
              <a:rPr lang="it-IT" sz="1400" dirty="0"/>
              <a:t>Le società che gestiscono i portali saranno sottoposti alla vigilanza della Consob .</a:t>
            </a:r>
          </a:p>
          <a:p>
            <a:pPr marL="0" indent="0">
              <a:buFont typeface="Arial" panose="020B0604020202020204" pitchFamily="34" charset="0"/>
              <a:buNone/>
            </a:pPr>
            <a:r>
              <a:rPr lang="it-IT" sz="1400" dirty="0"/>
              <a:t>Sanzioni per i gestori di portali che violano le norme stabilite dal decreto (fino a venticinquemila euro oltre alla sospensione da uno a quattro mesi o la radiazione dal registro).</a:t>
            </a:r>
          </a:p>
          <a:p>
            <a:pPr marL="0" indent="0">
              <a:buFont typeface="Arial" panose="020B0604020202020204" pitchFamily="34" charset="0"/>
              <a:buNone/>
            </a:pPr>
            <a:endParaRPr lang="it-IT" dirty="0"/>
          </a:p>
        </p:txBody>
      </p:sp>
    </p:spTree>
    <p:extLst>
      <p:ext uri="{BB962C8B-B14F-4D97-AF65-F5344CB8AC3E}">
        <p14:creationId xmlns:p14="http://schemas.microsoft.com/office/powerpoint/2010/main" val="226018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6EE563A-620E-432F-9AEF-2428FA40DDBC}"/>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097BF8DD-4426-43EE-B760-5AA800DB00AF}"/>
              </a:ext>
            </a:extLst>
          </p:cNvPr>
          <p:cNvSpPr>
            <a:spLocks noGrp="1"/>
          </p:cNvSpPr>
          <p:nvPr>
            <p:ph type="sldNum" sz="quarter" idx="12"/>
          </p:nvPr>
        </p:nvSpPr>
        <p:spPr/>
        <p:txBody>
          <a:bodyPr/>
          <a:lstStyle/>
          <a:p>
            <a:fld id="{BDD6702B-0038-4621-9C59-9CEA91FE7546}" type="slidenum">
              <a:rPr lang="it-IT" smtClean="0"/>
              <a:t>16</a:t>
            </a:fld>
            <a:endParaRPr lang="it-IT"/>
          </a:p>
        </p:txBody>
      </p:sp>
      <p:sp>
        <p:nvSpPr>
          <p:cNvPr id="4" name="CasellaDiTesto 3">
            <a:extLst>
              <a:ext uri="{FF2B5EF4-FFF2-40B4-BE49-F238E27FC236}">
                <a16:creationId xmlns:a16="http://schemas.microsoft.com/office/drawing/2014/main" id="{31150336-E08C-4EA1-ACEC-F4564ACD40D2}"/>
              </a:ext>
            </a:extLst>
          </p:cNvPr>
          <p:cNvSpPr txBox="1"/>
          <p:nvPr/>
        </p:nvSpPr>
        <p:spPr>
          <a:xfrm>
            <a:off x="838199" y="1106905"/>
            <a:ext cx="11116378" cy="6617196"/>
          </a:xfrm>
          <a:prstGeom prst="rect">
            <a:avLst/>
          </a:prstGeom>
          <a:noFill/>
        </p:spPr>
        <p:txBody>
          <a:bodyPr wrap="square" rtlCol="0">
            <a:spAutoFit/>
          </a:bodyPr>
          <a:lstStyle/>
          <a:p>
            <a:r>
              <a:rPr lang="it-IT" sz="1400" dirty="0"/>
              <a:t>Art 4 - </a:t>
            </a:r>
            <a:r>
              <a:rPr lang="it-IT" sz="1400" u="sng" dirty="0"/>
              <a:t>Formazione registro</a:t>
            </a:r>
          </a:p>
          <a:p>
            <a:r>
              <a:rPr lang="it-IT" sz="1400" dirty="0"/>
              <a:t>… è istituito registro dei gestori ex art.50 </a:t>
            </a:r>
            <a:r>
              <a:rPr lang="it-IT" sz="1400" dirty="0" err="1"/>
              <a:t>quinques</a:t>
            </a:r>
            <a:r>
              <a:rPr lang="it-IT" sz="1400" dirty="0"/>
              <a:t> comma 2 del TUF</a:t>
            </a:r>
          </a:p>
          <a:p>
            <a:r>
              <a:rPr lang="it-IT" sz="1400" dirty="0"/>
              <a:t>    che prevede: ……</a:t>
            </a:r>
          </a:p>
          <a:p>
            <a:r>
              <a:rPr lang="it-IT" sz="1400" dirty="0"/>
              <a:t>…al registro è annessa una gestione speciale delle imprese che comunicano a CONSOB l’avvio dello svolgimento dell’attività di gestione di un portale.</a:t>
            </a:r>
          </a:p>
          <a:p>
            <a:r>
              <a:rPr lang="it-IT" sz="1400" dirty="0"/>
              <a:t>  Nel registro, pubblicato nella parte «Albi ed elenchi» del Bollettino CONSOB sono al momento registrate……</a:t>
            </a:r>
          </a:p>
          <a:p>
            <a:endParaRPr lang="it-IT" sz="1400" dirty="0"/>
          </a:p>
          <a:p>
            <a:r>
              <a:rPr lang="it-IT" sz="1400" dirty="0"/>
              <a:t>Art 7.1 – </a:t>
            </a:r>
            <a:r>
              <a:rPr lang="it-IT" sz="1400" u="sng" dirty="0"/>
              <a:t>Struttura organizzativa</a:t>
            </a:r>
          </a:p>
          <a:p>
            <a:r>
              <a:rPr lang="it-IT" sz="1400" dirty="0"/>
              <a:t>la domanda di autorizzazione al registro è corredata da relazione dell’attività di impresa e sulla struttura organizzativa secondo il modello previsto dal regolamento 18592</a:t>
            </a:r>
          </a:p>
          <a:p>
            <a:r>
              <a:rPr lang="it-IT" sz="1400" dirty="0"/>
              <a:t>Il modello prevede: …….</a:t>
            </a:r>
          </a:p>
          <a:p>
            <a:endParaRPr lang="it-IT" sz="1400" dirty="0"/>
          </a:p>
          <a:p>
            <a:r>
              <a:rPr lang="it-IT" sz="1400" dirty="0"/>
              <a:t>Art 7.5 – </a:t>
            </a:r>
            <a:r>
              <a:rPr lang="it-IT" sz="1400" u="sng" dirty="0"/>
              <a:t>Requisiti necessari della società richiedente</a:t>
            </a:r>
          </a:p>
          <a:p>
            <a:r>
              <a:rPr lang="it-IT" sz="1400" dirty="0"/>
              <a:t>Secondo TUF Art 50 </a:t>
            </a:r>
            <a:r>
              <a:rPr lang="it-IT" sz="1400" dirty="0" err="1"/>
              <a:t>quinquies</a:t>
            </a:r>
            <a:r>
              <a:rPr lang="it-IT" sz="1400" dirty="0"/>
              <a:t>: ….</a:t>
            </a:r>
          </a:p>
          <a:p>
            <a:r>
              <a:rPr lang="it-IT" sz="1400" dirty="0"/>
              <a:t>Secondo TUF Art 8 e 9: ……</a:t>
            </a:r>
          </a:p>
          <a:p>
            <a:endParaRPr lang="it-IT" sz="1400" dirty="0"/>
          </a:p>
          <a:p>
            <a:r>
              <a:rPr lang="it-IT" sz="1400" dirty="0"/>
              <a:t>Art 8, 9, 10, 11, 11bis, 12 - </a:t>
            </a:r>
            <a:r>
              <a:rPr lang="it-IT" sz="1400" u="sng" dirty="0"/>
              <a:t>Requisiti di onorabilità</a:t>
            </a:r>
            <a:r>
              <a:rPr lang="it-IT" sz="1400" dirty="0"/>
              <a:t>, condizioni di decadenza dell’autorizzazione, cause di cancellazione del registro</a:t>
            </a:r>
          </a:p>
          <a:p>
            <a:endParaRPr lang="it-IT" sz="1400" dirty="0"/>
          </a:p>
          <a:p>
            <a:r>
              <a:rPr lang="it-IT" sz="1400" dirty="0"/>
              <a:t>Art 13 – </a:t>
            </a:r>
            <a:r>
              <a:rPr lang="it-IT" sz="1400" u="sng" dirty="0"/>
              <a:t>Obblighi del gestore</a:t>
            </a:r>
          </a:p>
          <a:p>
            <a:r>
              <a:rPr lang="it-IT" sz="1400" dirty="0"/>
              <a:t>1) Riesamina annualmente e evita conflitti di interesse. 1bis) in caso di offerta di strumenti finanziari di propria emissione gestisce il conflitto di interesse, anche attraverso presidi operativi e procedurali, due diligence da parte di terzi e valutazioni di adeguatezza degli strumenti finanziari.</a:t>
            </a:r>
          </a:p>
          <a:p>
            <a:r>
              <a:rPr lang="it-IT" sz="1400" dirty="0"/>
              <a:t>2) Il gestore rende disponibile agli investitori tutte le info riguardanti l’offerta fornita dall’offerente</a:t>
            </a:r>
          </a:p>
          <a:p>
            <a:r>
              <a:rPr lang="it-IT" sz="1400" dirty="0"/>
              <a:t>3) Il gestore richiama l’attenzione degli investitori non professionali sull’alto rischio</a:t>
            </a:r>
          </a:p>
          <a:p>
            <a:r>
              <a:rPr lang="it-IT" sz="1400" dirty="0"/>
              <a:t>4) Il gestore assicura che le info sul portale siano aggiornate e accessibili per 12mesi successivi alle offerte e conservate per 5 anni</a:t>
            </a:r>
          </a:p>
          <a:p>
            <a:r>
              <a:rPr lang="it-IT" sz="1400" dirty="0"/>
              <a:t>5) Diritto di recesso entro 7 giorni</a:t>
            </a:r>
          </a:p>
          <a:p>
            <a:r>
              <a:rPr lang="it-IT" sz="1400" dirty="0"/>
              <a:t>5bis) Il gestore verifica il livello di esperienza e conoscenza necessario per comprendere le caratteristiche e i rischi secondo art.15 c.2 </a:t>
            </a:r>
            <a:r>
              <a:rPr lang="it-IT" sz="1400" dirty="0" err="1"/>
              <a:t>lett.b</a:t>
            </a:r>
            <a:r>
              <a:rPr lang="it-IT" sz="1400" dirty="0"/>
              <a:t>., e avverte il cliente.</a:t>
            </a:r>
          </a:p>
          <a:p>
            <a:endParaRPr lang="it-IT" sz="1400" dirty="0"/>
          </a:p>
          <a:p>
            <a:r>
              <a:rPr lang="it-IT" sz="1400" dirty="0"/>
              <a:t>       </a:t>
            </a:r>
          </a:p>
          <a:p>
            <a:r>
              <a:rPr lang="it-IT" dirty="0"/>
              <a:t>                 </a:t>
            </a:r>
          </a:p>
        </p:txBody>
      </p:sp>
      <p:sp>
        <p:nvSpPr>
          <p:cNvPr id="5" name="Titolo 1">
            <a:extLst>
              <a:ext uri="{FF2B5EF4-FFF2-40B4-BE49-F238E27FC236}">
                <a16:creationId xmlns:a16="http://schemas.microsoft.com/office/drawing/2014/main" id="{96D76EE3-3AD7-4BA1-9CD0-B07175699A70}"/>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1/7</a:t>
            </a:r>
          </a:p>
        </p:txBody>
      </p:sp>
    </p:spTree>
    <p:extLst>
      <p:ext uri="{BB962C8B-B14F-4D97-AF65-F5344CB8AC3E}">
        <p14:creationId xmlns:p14="http://schemas.microsoft.com/office/powerpoint/2010/main" val="176976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6EE563A-620E-432F-9AEF-2428FA40DDBC}"/>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097BF8DD-4426-43EE-B760-5AA800DB00AF}"/>
              </a:ext>
            </a:extLst>
          </p:cNvPr>
          <p:cNvSpPr>
            <a:spLocks noGrp="1"/>
          </p:cNvSpPr>
          <p:nvPr>
            <p:ph type="sldNum" sz="quarter" idx="12"/>
          </p:nvPr>
        </p:nvSpPr>
        <p:spPr/>
        <p:txBody>
          <a:bodyPr/>
          <a:lstStyle/>
          <a:p>
            <a:fld id="{BDD6702B-0038-4621-9C59-9CEA91FE7546}" type="slidenum">
              <a:rPr lang="it-IT" smtClean="0"/>
              <a:t>17</a:t>
            </a:fld>
            <a:endParaRPr lang="it-IT"/>
          </a:p>
        </p:txBody>
      </p:sp>
      <p:sp>
        <p:nvSpPr>
          <p:cNvPr id="4" name="CasellaDiTesto 3">
            <a:extLst>
              <a:ext uri="{FF2B5EF4-FFF2-40B4-BE49-F238E27FC236}">
                <a16:creationId xmlns:a16="http://schemas.microsoft.com/office/drawing/2014/main" id="{31150336-E08C-4EA1-ACEC-F4564ACD40D2}"/>
              </a:ext>
            </a:extLst>
          </p:cNvPr>
          <p:cNvSpPr txBox="1"/>
          <p:nvPr/>
        </p:nvSpPr>
        <p:spPr>
          <a:xfrm>
            <a:off x="838200" y="1310075"/>
            <a:ext cx="10515600" cy="5693866"/>
          </a:xfrm>
          <a:prstGeom prst="rect">
            <a:avLst/>
          </a:prstGeom>
          <a:noFill/>
        </p:spPr>
        <p:txBody>
          <a:bodyPr wrap="square" rtlCol="0">
            <a:spAutoFit/>
          </a:bodyPr>
          <a:lstStyle/>
          <a:p>
            <a:r>
              <a:rPr lang="it-IT" sz="1400" dirty="0"/>
              <a:t>Art 14 – </a:t>
            </a:r>
            <a:r>
              <a:rPr lang="it-IT" sz="1400" u="sng" dirty="0"/>
              <a:t>Info da riportare obbligatoriamente sul portale:</a:t>
            </a:r>
          </a:p>
          <a:p>
            <a:r>
              <a:rPr lang="it-IT" sz="1400" dirty="0"/>
              <a:t>Contatti, attività svolte, modalità di selezione, tempi e date, costi a carico degli investitori, misure relative al rischio frode, trattamento dati personali, misure preventive dei conflitti di interesse, misure di gestione dei reclami, metodo di risoluzione delle controversie, dati aggregati sulle offerte svolte, normativa di riferimento, eventuali provvedimenti sanzionatori e cautelari adottati dalla Consob.</a:t>
            </a:r>
          </a:p>
          <a:p>
            <a:endParaRPr lang="it-IT" sz="1400" dirty="0"/>
          </a:p>
          <a:p>
            <a:r>
              <a:rPr lang="it-IT" sz="1400" dirty="0"/>
              <a:t>Art 15 – </a:t>
            </a:r>
            <a:r>
              <a:rPr lang="it-IT" sz="1400" u="sng" dirty="0"/>
              <a:t>Info relative all’investimento in strumenti finanziari tramite portali</a:t>
            </a:r>
          </a:p>
          <a:p>
            <a:pPr marL="342900" indent="-342900">
              <a:buAutoNum type="arabicParenR"/>
            </a:pPr>
            <a:r>
              <a:rPr lang="it-IT" sz="1400" dirty="0"/>
              <a:t>Il gestore del portale comunica: Rischio di perdita, rischio di illiquidità, divieto di distribuzione utili previsto per startup innovative, trattamento fiscale degli investimenti, deroghe al diritto societario, business plan, diritto di recesso e modalità.</a:t>
            </a:r>
          </a:p>
          <a:p>
            <a:pPr marL="342900" indent="-342900">
              <a:buAutoNum type="arabicParenR"/>
            </a:pPr>
            <a:r>
              <a:rPr lang="it-IT" sz="1400" dirty="0"/>
              <a:t>Il gestore del portale verifica: che il sottoscrittore prenda visione dell’</a:t>
            </a:r>
            <a:r>
              <a:rPr lang="it-IT" sz="1400" dirty="0" err="1"/>
              <a:t>investment</a:t>
            </a:r>
            <a:r>
              <a:rPr lang="it-IT" sz="1400" dirty="0"/>
              <a:t> </a:t>
            </a:r>
            <a:r>
              <a:rPr lang="it-IT" sz="1400" dirty="0" err="1"/>
              <a:t>education</a:t>
            </a:r>
            <a:r>
              <a:rPr lang="it-IT" sz="1400" dirty="0"/>
              <a:t>, fornisca dati sul proprio livello di esperienza, dichiari di essere economicamente in grado di sostenere l’intera eventuale perdita.</a:t>
            </a:r>
          </a:p>
          <a:p>
            <a:endParaRPr lang="it-IT" sz="1400" dirty="0"/>
          </a:p>
          <a:p>
            <a:r>
              <a:rPr lang="it-IT" sz="1400" dirty="0"/>
              <a:t>Art 16 – </a:t>
            </a:r>
            <a:r>
              <a:rPr lang="it-IT" sz="1400" u="sng" dirty="0"/>
              <a:t>Info relative alle singole offerte (Allegato 3)</a:t>
            </a:r>
          </a:p>
          <a:p>
            <a:r>
              <a:rPr lang="it-IT" sz="1400" dirty="0"/>
              <a:t>Il gestore le informazioni fornite dall’offerente sullo strumento, diritto di revoca, periodicità info, eventuale regime alternativo di trasferimento delle quote.</a:t>
            </a:r>
          </a:p>
          <a:p>
            <a:endParaRPr lang="it-IT" sz="1400" dirty="0"/>
          </a:p>
          <a:p>
            <a:r>
              <a:rPr lang="it-IT" sz="1400" dirty="0"/>
              <a:t>Art17 - </a:t>
            </a:r>
            <a:r>
              <a:rPr lang="it-IT" sz="1400" u="sng" dirty="0"/>
              <a:t>Obblighi relativi alla gestione degli ordini di adesione degli investitori</a:t>
            </a:r>
          </a:p>
          <a:p>
            <a:pPr marL="342900" indent="-342900">
              <a:buAutoNum type="arabicParenR"/>
            </a:pPr>
            <a:r>
              <a:rPr lang="it-IT" sz="1400" dirty="0"/>
              <a:t>Accuratezza nella registrazione ordini</a:t>
            </a:r>
          </a:p>
          <a:p>
            <a:pPr marL="342900" indent="-342900">
              <a:buAutoNum type="arabicParenR"/>
            </a:pPr>
            <a:r>
              <a:rPr lang="it-IT" sz="1400" dirty="0"/>
              <a:t>Tempestività di informazione sull’esito</a:t>
            </a:r>
          </a:p>
          <a:p>
            <a:pPr marL="342900" indent="-342900">
              <a:buAutoNum type="arabicParenR"/>
            </a:pPr>
            <a:r>
              <a:rPr lang="it-IT" sz="1400" dirty="0"/>
              <a:t>Sopra le soglie annue? Parte II del TUF</a:t>
            </a:r>
          </a:p>
          <a:p>
            <a:pPr marL="342900" indent="-342900">
              <a:buAutoNum type="arabicParenR"/>
            </a:pPr>
            <a:r>
              <a:rPr lang="it-IT" sz="1400" dirty="0"/>
              <a:t>Se verifica diretta da parte del gestore, comma 3 non si applica</a:t>
            </a:r>
          </a:p>
          <a:p>
            <a:pPr marL="342900" indent="-342900">
              <a:buAutoNum type="arabicParenR"/>
            </a:pPr>
            <a:r>
              <a:rPr lang="it-IT" sz="1400" dirty="0"/>
              <a:t>Autocertificazione soglie</a:t>
            </a:r>
          </a:p>
          <a:p>
            <a:pPr marL="342900" indent="-342900">
              <a:buAutoNum type="arabicParenR"/>
            </a:pPr>
            <a:r>
              <a:rPr lang="it-IT" sz="1400" dirty="0"/>
              <a:t>Il gestore assicura che per ogni offerta, esista un conto vincolato indisponibile fino alla chiusura dell’offerta</a:t>
            </a:r>
          </a:p>
          <a:p>
            <a:pPr marL="342900" indent="-342900">
              <a:buAutoNum type="arabicParenR"/>
            </a:pPr>
            <a:endParaRPr lang="it-IT" sz="1400" dirty="0"/>
          </a:p>
          <a:p>
            <a:endParaRPr lang="it-IT" sz="1400" dirty="0"/>
          </a:p>
          <a:p>
            <a:endParaRPr lang="it-IT" sz="1400" dirty="0"/>
          </a:p>
          <a:p>
            <a:r>
              <a:rPr lang="it-IT" sz="1400" dirty="0"/>
              <a:t>  </a:t>
            </a:r>
            <a:endParaRPr lang="it-IT" dirty="0"/>
          </a:p>
        </p:txBody>
      </p:sp>
      <p:sp>
        <p:nvSpPr>
          <p:cNvPr id="5" name="Titolo 1">
            <a:extLst>
              <a:ext uri="{FF2B5EF4-FFF2-40B4-BE49-F238E27FC236}">
                <a16:creationId xmlns:a16="http://schemas.microsoft.com/office/drawing/2014/main" id="{96D76EE3-3AD7-4BA1-9CD0-B07175699A70}"/>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2/7</a:t>
            </a:r>
          </a:p>
        </p:txBody>
      </p:sp>
    </p:spTree>
    <p:extLst>
      <p:ext uri="{BB962C8B-B14F-4D97-AF65-F5344CB8AC3E}">
        <p14:creationId xmlns:p14="http://schemas.microsoft.com/office/powerpoint/2010/main" val="52503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18</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933651" y="1347536"/>
            <a:ext cx="8730113" cy="5539978"/>
          </a:xfrm>
          <a:prstGeom prst="rect">
            <a:avLst/>
          </a:prstGeom>
          <a:noFill/>
        </p:spPr>
        <p:txBody>
          <a:bodyPr wrap="square" rtlCol="0">
            <a:spAutoFit/>
          </a:bodyPr>
          <a:lstStyle/>
          <a:p>
            <a:r>
              <a:rPr lang="it-IT" sz="1400" dirty="0"/>
              <a:t>Art 18  </a:t>
            </a:r>
            <a:r>
              <a:rPr lang="it-IT" sz="1400" u="sng" dirty="0"/>
              <a:t>- Obblighi di tutela degli investitori connessi ai rischi operativi</a:t>
            </a:r>
          </a:p>
          <a:p>
            <a:r>
              <a:rPr lang="it-IT" sz="1400" dirty="0"/>
              <a:t>Sistemi operativi stabili e sicuri e dispositivi di back-up</a:t>
            </a:r>
          </a:p>
          <a:p>
            <a:endParaRPr lang="it-IT" sz="1400" dirty="0"/>
          </a:p>
          <a:p>
            <a:r>
              <a:rPr lang="it-IT" sz="1400" dirty="0"/>
              <a:t>Art 19 - </a:t>
            </a:r>
            <a:r>
              <a:rPr lang="it-IT" sz="1400" u="sng" dirty="0"/>
              <a:t>Obblighi di riservatezza</a:t>
            </a:r>
          </a:p>
          <a:p>
            <a:r>
              <a:rPr lang="it-IT" sz="1400" dirty="0"/>
              <a:t>           </a:t>
            </a:r>
          </a:p>
          <a:p>
            <a:r>
              <a:rPr lang="it-IT" sz="1400" dirty="0"/>
              <a:t>Art 20 – </a:t>
            </a:r>
            <a:r>
              <a:rPr lang="it-IT" sz="1400" u="sng" dirty="0"/>
              <a:t>Obblighi di conservazione della documentazione</a:t>
            </a:r>
            <a:r>
              <a:rPr lang="it-IT" sz="1400" dirty="0"/>
              <a:t>: 5 anni minimo</a:t>
            </a:r>
          </a:p>
          <a:p>
            <a:endParaRPr lang="it-IT" sz="1400" dirty="0"/>
          </a:p>
          <a:p>
            <a:r>
              <a:rPr lang="it-IT" sz="1400" dirty="0"/>
              <a:t>Art 20 bis – </a:t>
            </a:r>
            <a:r>
              <a:rPr lang="it-IT" sz="1400" u="sng" dirty="0"/>
              <a:t>Procedure  per la segnalazione delle violazioni</a:t>
            </a:r>
          </a:p>
          <a:p>
            <a:r>
              <a:rPr lang="it-IT" sz="1400" dirty="0"/>
              <a:t>1) Procedure approvate e proporzionali</a:t>
            </a:r>
          </a:p>
          <a:p>
            <a:r>
              <a:rPr lang="it-IT" sz="1400" dirty="0"/>
              <a:t>2) Nomina del responsabile del sistema segnalazione violazioni</a:t>
            </a:r>
          </a:p>
          <a:p>
            <a:r>
              <a:rPr lang="it-IT" sz="1400" dirty="0"/>
              <a:t>3) Assicurare confidenzialità delle info ricevute</a:t>
            </a:r>
          </a:p>
          <a:p>
            <a:r>
              <a:rPr lang="it-IT" sz="1400" dirty="0"/>
              <a:t>4) Modalità e soggetti</a:t>
            </a:r>
          </a:p>
          <a:p>
            <a:r>
              <a:rPr lang="it-IT" sz="1400" dirty="0"/>
              <a:t>5)Presidi a garanzia della riservatezza</a:t>
            </a:r>
          </a:p>
          <a:p>
            <a:r>
              <a:rPr lang="it-IT" sz="1400" dirty="0"/>
              <a:t>6)l’attività può essere esternalizzata</a:t>
            </a:r>
          </a:p>
          <a:p>
            <a:r>
              <a:rPr lang="it-IT" sz="1400" dirty="0"/>
              <a:t>                 </a:t>
            </a:r>
          </a:p>
          <a:p>
            <a:r>
              <a:rPr lang="it-IT" sz="1400" dirty="0"/>
              <a:t> Art 21 </a:t>
            </a:r>
            <a:r>
              <a:rPr lang="it-IT" sz="1400" u="sng" dirty="0"/>
              <a:t>Comunicazioni alla Consob</a:t>
            </a:r>
            <a:r>
              <a:rPr lang="it-IT" sz="1400" dirty="0"/>
              <a:t>, in merito a: </a:t>
            </a:r>
          </a:p>
          <a:p>
            <a:pPr marL="342900" indent="-342900">
              <a:buAutoNum type="arabicParenR"/>
            </a:pPr>
            <a:r>
              <a:rPr lang="it-IT" sz="1400" dirty="0"/>
              <a:t>variazioni relative a: statuto, soggetti che detengono il controllo, soggetti che svolgono amministrazione, comunicazioni art10 c1, delibere di sospensione e revoca della carica. 1bis) 60gg  di preavviso….</a:t>
            </a:r>
          </a:p>
          <a:p>
            <a:pPr marL="342900" indent="-342900">
              <a:buAutoNum type="arabicParenR"/>
            </a:pPr>
            <a:r>
              <a:rPr lang="it-IT" sz="1400" dirty="0"/>
              <a:t>Date inizio, interruzione, riavvio dell’attività</a:t>
            </a:r>
          </a:p>
          <a:p>
            <a:pPr marL="342900" indent="-342900">
              <a:buAutoNum type="arabicParenR"/>
            </a:pPr>
            <a:r>
              <a:rPr lang="it-IT" sz="1400" dirty="0"/>
              <a:t>Entro 31/3 relazioni alla Consob: su attività e struttura (Allegato 2), dati su operatività portale (schema predisposto), dati sui casi di discontinuità operatività portale e interventi, dati sui reclami scritti e relative misure adottate.</a:t>
            </a:r>
          </a:p>
          <a:p>
            <a:endParaRPr lang="it-IT" sz="1400" dirty="0"/>
          </a:p>
          <a:p>
            <a:pPr marL="342900" indent="-342900">
              <a:buAutoNum type="arabicParenR"/>
            </a:pPr>
            <a:endParaRPr lang="it-IT" sz="1400" dirty="0"/>
          </a:p>
          <a:p>
            <a:endParaRPr lang="it-IT" dirty="0"/>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3/7</a:t>
            </a:r>
          </a:p>
        </p:txBody>
      </p:sp>
    </p:spTree>
    <p:extLst>
      <p:ext uri="{BB962C8B-B14F-4D97-AF65-F5344CB8AC3E}">
        <p14:creationId xmlns:p14="http://schemas.microsoft.com/office/powerpoint/2010/main" val="260230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19</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838200" y="1337911"/>
            <a:ext cx="9836217" cy="5816977"/>
          </a:xfrm>
          <a:prstGeom prst="rect">
            <a:avLst/>
          </a:prstGeom>
          <a:noFill/>
        </p:spPr>
        <p:txBody>
          <a:bodyPr wrap="square" rtlCol="0">
            <a:spAutoFit/>
          </a:bodyPr>
          <a:lstStyle/>
          <a:p>
            <a:r>
              <a:rPr lang="it-IT" sz="1400" dirty="0"/>
              <a:t>Art 22 </a:t>
            </a:r>
            <a:r>
              <a:rPr lang="it-IT" sz="1400" u="sng" dirty="0"/>
              <a:t>provvedimenti cautelari</a:t>
            </a:r>
          </a:p>
          <a:p>
            <a:r>
              <a:rPr lang="it-IT" sz="1400" dirty="0"/>
              <a:t>Art 23 </a:t>
            </a:r>
            <a:r>
              <a:rPr lang="it-IT" sz="1400" u="sng" dirty="0"/>
              <a:t>sanzioni</a:t>
            </a:r>
            <a:r>
              <a:rPr lang="it-IT" sz="1400" dirty="0"/>
              <a:t>: sospensione, radiazione</a:t>
            </a:r>
          </a:p>
          <a:p>
            <a:endParaRPr lang="it-IT" sz="1400" dirty="0"/>
          </a:p>
          <a:p>
            <a:r>
              <a:rPr lang="it-IT" sz="1400" dirty="0"/>
              <a:t>Art 24 </a:t>
            </a:r>
            <a:r>
              <a:rPr lang="it-IT" sz="1400" u="sng" dirty="0"/>
              <a:t>Condizioni relative alle offerte sul portale</a:t>
            </a:r>
          </a:p>
          <a:p>
            <a:pPr marL="342900" indent="-342900">
              <a:buAutoNum type="arabicParenR"/>
            </a:pPr>
            <a:r>
              <a:rPr lang="it-IT" sz="1400" dirty="0">
                <a:solidFill>
                  <a:srgbClr val="0070C0"/>
                </a:solidFill>
              </a:rPr>
              <a:t>Per l’ammissione sul portale: verifica che lo statuto permetta recesso e pubblicazione patti parasociali</a:t>
            </a:r>
          </a:p>
          <a:p>
            <a:pPr marL="342900" indent="-342900">
              <a:buAutoNum type="arabicParenR"/>
            </a:pPr>
            <a:r>
              <a:rPr lang="it-IT" sz="1400" dirty="0">
                <a:solidFill>
                  <a:srgbClr val="0070C0"/>
                </a:solidFill>
              </a:rPr>
              <a:t>Min.5% sottoscritta da investitori professionali o fondazioni o incubatori o investitori a supporto PMI con 3 requisiti:</a:t>
            </a:r>
          </a:p>
          <a:p>
            <a:pPr marL="800100" lvl="1" indent="-342900">
              <a:buFont typeface="Arial" panose="020B0604020202020204" pitchFamily="34" charset="0"/>
              <a:buChar char="•"/>
            </a:pPr>
            <a:r>
              <a:rPr lang="it-IT" sz="1400" dirty="0">
                <a:solidFill>
                  <a:srgbClr val="0070C0"/>
                </a:solidFill>
              </a:rPr>
              <a:t> valore di </a:t>
            </a:r>
            <a:r>
              <a:rPr lang="it-IT" sz="1400" dirty="0" err="1">
                <a:solidFill>
                  <a:srgbClr val="0070C0"/>
                </a:solidFill>
              </a:rPr>
              <a:t>ptf</a:t>
            </a:r>
            <a:r>
              <a:rPr lang="it-IT" sz="1400" dirty="0">
                <a:solidFill>
                  <a:srgbClr val="0070C0"/>
                </a:solidFill>
              </a:rPr>
              <a:t> &gt; 500.000€</a:t>
            </a:r>
          </a:p>
          <a:p>
            <a:pPr marL="800100" lvl="1" indent="-342900">
              <a:buFont typeface="Arial" panose="020B0604020202020204" pitchFamily="34" charset="0"/>
              <a:buChar char="•"/>
            </a:pPr>
            <a:r>
              <a:rPr lang="it-IT" sz="1400" dirty="0">
                <a:solidFill>
                  <a:srgbClr val="0070C0"/>
                </a:solidFill>
              </a:rPr>
              <a:t>Onorabilità</a:t>
            </a:r>
          </a:p>
          <a:p>
            <a:pPr marL="800100" lvl="1" indent="-342900">
              <a:buFont typeface="Arial" panose="020B0604020202020204" pitchFamily="34" charset="0"/>
              <a:buChar char="•"/>
            </a:pPr>
            <a:r>
              <a:rPr lang="it-IT" sz="1400" dirty="0">
                <a:solidFill>
                  <a:srgbClr val="0070C0"/>
                </a:solidFill>
              </a:rPr>
              <a:t>Almeno 3 investimenti fatti nell’ultimo biennio in </a:t>
            </a:r>
            <a:r>
              <a:rPr lang="it-IT" sz="1400" dirty="0" err="1">
                <a:solidFill>
                  <a:srgbClr val="0070C0"/>
                </a:solidFill>
              </a:rPr>
              <a:t>pmi</a:t>
            </a:r>
            <a:r>
              <a:rPr lang="it-IT" sz="1400" dirty="0">
                <a:solidFill>
                  <a:srgbClr val="0070C0"/>
                </a:solidFill>
              </a:rPr>
              <a:t>, ciascuno &gt; 15.000€;</a:t>
            </a:r>
          </a:p>
          <a:p>
            <a:pPr lvl="1"/>
            <a:r>
              <a:rPr lang="it-IT" sz="1400" dirty="0">
                <a:solidFill>
                  <a:srgbClr val="0070C0"/>
                </a:solidFill>
              </a:rPr>
              <a:t>         oppure amministratore PMI min.12 mesi</a:t>
            </a:r>
          </a:p>
          <a:p>
            <a:r>
              <a:rPr lang="it-IT" sz="1400" dirty="0">
                <a:solidFill>
                  <a:srgbClr val="0070C0"/>
                </a:solidFill>
              </a:rPr>
              <a:t>2bis) Classificazione «cliente professionale»: specifiche attestazioni necessarie:</a:t>
            </a:r>
          </a:p>
          <a:p>
            <a:pPr marL="742950" lvl="1" indent="-285750">
              <a:buFont typeface="Arial" panose="020B0604020202020204" pitchFamily="34" charset="0"/>
              <a:buChar char="•"/>
            </a:pPr>
            <a:r>
              <a:rPr lang="it-IT" sz="1400" dirty="0">
                <a:solidFill>
                  <a:srgbClr val="0070C0"/>
                </a:solidFill>
              </a:rPr>
              <a:t>Dichiarazione banche cc</a:t>
            </a:r>
          </a:p>
          <a:p>
            <a:pPr marL="742950" lvl="1" indent="-285750">
              <a:buFont typeface="Arial" panose="020B0604020202020204" pitchFamily="34" charset="0"/>
              <a:buChar char="•"/>
            </a:pPr>
            <a:r>
              <a:rPr lang="it-IT" sz="1400" dirty="0">
                <a:solidFill>
                  <a:srgbClr val="0070C0"/>
                </a:solidFill>
              </a:rPr>
              <a:t>Certificati art 8</a:t>
            </a:r>
          </a:p>
          <a:p>
            <a:pPr marL="742950" lvl="1" indent="-285750">
              <a:buFont typeface="Arial" panose="020B0604020202020204" pitchFamily="34" charset="0"/>
              <a:buChar char="•"/>
            </a:pPr>
            <a:r>
              <a:rPr lang="it-IT" sz="1400" dirty="0">
                <a:solidFill>
                  <a:srgbClr val="0070C0"/>
                </a:solidFill>
              </a:rPr>
              <a:t>Visure camerali cariche</a:t>
            </a:r>
          </a:p>
          <a:p>
            <a:pPr marL="742950" lvl="1" indent="-285750">
              <a:buFont typeface="Arial" panose="020B0604020202020204" pitchFamily="34" charset="0"/>
              <a:buChar char="•"/>
            </a:pPr>
            <a:r>
              <a:rPr lang="it-IT" sz="1400" dirty="0">
                <a:solidFill>
                  <a:srgbClr val="0070C0"/>
                </a:solidFill>
              </a:rPr>
              <a:t>Certificazione </a:t>
            </a:r>
            <a:r>
              <a:rPr lang="it-IT" sz="1400" dirty="0" err="1">
                <a:solidFill>
                  <a:srgbClr val="0070C0"/>
                </a:solidFill>
              </a:rPr>
              <a:t>pmi</a:t>
            </a:r>
            <a:r>
              <a:rPr lang="it-IT" sz="1400" dirty="0">
                <a:solidFill>
                  <a:srgbClr val="0070C0"/>
                </a:solidFill>
              </a:rPr>
              <a:t> degli investimenti effettuati</a:t>
            </a:r>
          </a:p>
          <a:p>
            <a:r>
              <a:rPr lang="it-IT" sz="1400" dirty="0">
                <a:solidFill>
                  <a:srgbClr val="0070C0"/>
                </a:solidFill>
              </a:rPr>
              <a:t>2ter) Soglie ridotte al 3% se l’offerta da </a:t>
            </a:r>
            <a:r>
              <a:rPr lang="it-IT" sz="1400" dirty="0" err="1">
                <a:solidFill>
                  <a:srgbClr val="0070C0"/>
                </a:solidFill>
              </a:rPr>
              <a:t>pmi</a:t>
            </a:r>
            <a:r>
              <a:rPr lang="it-IT" sz="1400" dirty="0">
                <a:solidFill>
                  <a:srgbClr val="0070C0"/>
                </a:solidFill>
              </a:rPr>
              <a:t> con bilancio certificato dei 2 esercizi precedenti, redatti da revisore iscritto al registro</a:t>
            </a:r>
          </a:p>
          <a:p>
            <a:endParaRPr lang="it-IT" sz="1400" dirty="0"/>
          </a:p>
          <a:p>
            <a:endParaRPr lang="it-IT" sz="1400" dirty="0"/>
          </a:p>
          <a:p>
            <a:r>
              <a:rPr lang="it-IT" sz="1400" dirty="0"/>
              <a:t>Art 25 </a:t>
            </a:r>
            <a:r>
              <a:rPr lang="it-IT" sz="1400" u="sng" dirty="0"/>
              <a:t>Costituzione provvista e diritto di revoca</a:t>
            </a:r>
          </a:p>
          <a:p>
            <a:pPr marL="342900" indent="-342900">
              <a:buAutoNum type="arabicParenR"/>
            </a:pPr>
            <a:r>
              <a:rPr lang="it-IT" sz="1400" dirty="0"/>
              <a:t>.. Provvista costituita in conto indisponibile…</a:t>
            </a:r>
          </a:p>
          <a:p>
            <a:pPr marL="342900" indent="-342900">
              <a:buAutoNum type="arabicParenR"/>
            </a:pPr>
            <a:r>
              <a:rPr lang="it-IT" sz="1400" dirty="0"/>
              <a:t>Diritto di recesso entro 7 gg dalla pubblicazione di informazione nuova o precedentemente non correttamente esposta</a:t>
            </a:r>
          </a:p>
          <a:p>
            <a:pPr marL="342900" indent="-342900">
              <a:buAutoNum type="arabicParenR"/>
            </a:pPr>
            <a:r>
              <a:rPr lang="it-IT" sz="1400" dirty="0"/>
              <a:t>… con recesso fondi tornano disponibili</a:t>
            </a:r>
          </a:p>
          <a:p>
            <a:endParaRPr lang="it-IT" sz="1400" dirty="0"/>
          </a:p>
          <a:p>
            <a:r>
              <a:rPr lang="it-IT" dirty="0"/>
              <a:t>                 </a:t>
            </a:r>
          </a:p>
          <a:p>
            <a:r>
              <a:rPr lang="it-IT" dirty="0"/>
              <a:t> </a:t>
            </a:r>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4/7</a:t>
            </a:r>
          </a:p>
        </p:txBody>
      </p:sp>
    </p:spTree>
    <p:extLst>
      <p:ext uri="{BB962C8B-B14F-4D97-AF65-F5344CB8AC3E}">
        <p14:creationId xmlns:p14="http://schemas.microsoft.com/office/powerpoint/2010/main" val="68059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73C9030-EF02-458C-BC6D-9C3A8B4649D7}"/>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9E4993B9-73FF-4152-9B3C-0CE15C6D1B2E}"/>
              </a:ext>
            </a:extLst>
          </p:cNvPr>
          <p:cNvSpPr>
            <a:spLocks noGrp="1"/>
          </p:cNvSpPr>
          <p:nvPr>
            <p:ph type="sldNum" sz="quarter" idx="12"/>
          </p:nvPr>
        </p:nvSpPr>
        <p:spPr/>
        <p:txBody>
          <a:bodyPr/>
          <a:lstStyle/>
          <a:p>
            <a:fld id="{BDD6702B-0038-4621-9C59-9CEA91FE7546}" type="slidenum">
              <a:rPr lang="it-IT" smtClean="0"/>
              <a:t>2</a:t>
            </a:fld>
            <a:endParaRPr lang="it-IT"/>
          </a:p>
        </p:txBody>
      </p:sp>
      <p:sp>
        <p:nvSpPr>
          <p:cNvPr id="5" name="Titolo 1">
            <a:extLst>
              <a:ext uri="{FF2B5EF4-FFF2-40B4-BE49-F238E27FC236}">
                <a16:creationId xmlns:a16="http://schemas.microsoft.com/office/drawing/2014/main" id="{91057961-D86A-41C8-AB25-9A0AC2167682}"/>
              </a:ext>
            </a:extLst>
          </p:cNvPr>
          <p:cNvSpPr txBox="1">
            <a:spLocks/>
          </p:cNvSpPr>
          <p:nvPr/>
        </p:nvSpPr>
        <p:spPr>
          <a:xfrm>
            <a:off x="838200" y="481263"/>
            <a:ext cx="10515600" cy="12094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600" dirty="0">
                <a:solidFill>
                  <a:srgbClr val="0070C0"/>
                </a:solidFill>
              </a:rPr>
              <a:t>Indice</a:t>
            </a:r>
            <a:endParaRPr lang="it-IT" dirty="0">
              <a:solidFill>
                <a:srgbClr val="0070C0"/>
              </a:solidFill>
            </a:endParaRPr>
          </a:p>
        </p:txBody>
      </p:sp>
      <p:graphicFrame>
        <p:nvGraphicFramePr>
          <p:cNvPr id="7" name="Tabella 6">
            <a:extLst>
              <a:ext uri="{FF2B5EF4-FFF2-40B4-BE49-F238E27FC236}">
                <a16:creationId xmlns:a16="http://schemas.microsoft.com/office/drawing/2014/main" id="{89AAD099-5183-4DDD-8630-7125D8DF2099}"/>
              </a:ext>
            </a:extLst>
          </p:cNvPr>
          <p:cNvGraphicFramePr>
            <a:graphicFrameLocks noGrp="1"/>
          </p:cNvGraphicFramePr>
          <p:nvPr>
            <p:extLst>
              <p:ext uri="{D42A27DB-BD31-4B8C-83A1-F6EECF244321}">
                <p14:modId xmlns:p14="http://schemas.microsoft.com/office/powerpoint/2010/main" val="1095881945"/>
              </p:ext>
            </p:extLst>
          </p:nvPr>
        </p:nvGraphicFramePr>
        <p:xfrm>
          <a:off x="1854201" y="1427639"/>
          <a:ext cx="7791244" cy="4079240"/>
        </p:xfrm>
        <a:graphic>
          <a:graphicData uri="http://schemas.openxmlformats.org/drawingml/2006/table">
            <a:tbl>
              <a:tblPr firstRow="1" bandRow="1">
                <a:tableStyleId>{5C22544A-7EE6-4342-B048-85BDC9FD1C3A}</a:tableStyleId>
              </a:tblPr>
              <a:tblGrid>
                <a:gridCol w="3895622">
                  <a:extLst>
                    <a:ext uri="{9D8B030D-6E8A-4147-A177-3AD203B41FA5}">
                      <a16:colId xmlns:a16="http://schemas.microsoft.com/office/drawing/2014/main" val="3197953387"/>
                    </a:ext>
                  </a:extLst>
                </a:gridCol>
                <a:gridCol w="3895622">
                  <a:extLst>
                    <a:ext uri="{9D8B030D-6E8A-4147-A177-3AD203B41FA5}">
                      <a16:colId xmlns:a16="http://schemas.microsoft.com/office/drawing/2014/main" val="876117236"/>
                    </a:ext>
                  </a:extLst>
                </a:gridCol>
              </a:tblGrid>
              <a:tr h="370840">
                <a:tc>
                  <a:txBody>
                    <a:bodyPr/>
                    <a:lstStyle/>
                    <a:p>
                      <a:endParaRPr lang="it-IT" dirty="0"/>
                    </a:p>
                  </a:txBody>
                  <a:tcPr/>
                </a:tc>
                <a:tc>
                  <a:txBody>
                    <a:bodyPr/>
                    <a:lstStyle/>
                    <a:p>
                      <a:r>
                        <a:rPr lang="it-IT" dirty="0"/>
                        <a:t>pagina</a:t>
                      </a:r>
                    </a:p>
                  </a:txBody>
                  <a:tcPr/>
                </a:tc>
                <a:extLst>
                  <a:ext uri="{0D108BD9-81ED-4DB2-BD59-A6C34878D82A}">
                    <a16:rowId xmlns:a16="http://schemas.microsoft.com/office/drawing/2014/main" val="2243776445"/>
                  </a:ext>
                </a:extLst>
              </a:tr>
              <a:tr h="370840">
                <a:tc>
                  <a:txBody>
                    <a:bodyPr/>
                    <a:lstStyle/>
                    <a:p>
                      <a:r>
                        <a:rPr lang="it-IT" dirty="0"/>
                        <a:t>Normativa</a:t>
                      </a:r>
                    </a:p>
                  </a:txBody>
                  <a:tcPr/>
                </a:tc>
                <a:tc>
                  <a:txBody>
                    <a:bodyPr/>
                    <a:lstStyle/>
                    <a:p>
                      <a:r>
                        <a:rPr lang="it-IT" dirty="0"/>
                        <a:t>3</a:t>
                      </a:r>
                    </a:p>
                  </a:txBody>
                  <a:tcPr/>
                </a:tc>
                <a:extLst>
                  <a:ext uri="{0D108BD9-81ED-4DB2-BD59-A6C34878D82A}">
                    <a16:rowId xmlns:a16="http://schemas.microsoft.com/office/drawing/2014/main" val="952720197"/>
                  </a:ext>
                </a:extLst>
              </a:tr>
              <a:tr h="370840">
                <a:tc>
                  <a:txBody>
                    <a:bodyPr/>
                    <a:lstStyle/>
                    <a:p>
                      <a:r>
                        <a:rPr lang="it-IT" dirty="0"/>
                        <a:t>Agevolazioni fiscali per gli investitori</a:t>
                      </a:r>
                    </a:p>
                  </a:txBody>
                  <a:tcPr/>
                </a:tc>
                <a:tc>
                  <a:txBody>
                    <a:bodyPr/>
                    <a:lstStyle/>
                    <a:p>
                      <a:r>
                        <a:rPr lang="it-IT" dirty="0"/>
                        <a:t>9</a:t>
                      </a:r>
                    </a:p>
                  </a:txBody>
                  <a:tcPr/>
                </a:tc>
                <a:extLst>
                  <a:ext uri="{0D108BD9-81ED-4DB2-BD59-A6C34878D82A}">
                    <a16:rowId xmlns:a16="http://schemas.microsoft.com/office/drawing/2014/main" val="960671665"/>
                  </a:ext>
                </a:extLst>
              </a:tr>
              <a:tr h="370840">
                <a:tc>
                  <a:txBody>
                    <a:bodyPr/>
                    <a:lstStyle/>
                    <a:p>
                      <a:r>
                        <a:rPr lang="it-IT" dirty="0"/>
                        <a:t>Facilitazioni per Startup e PMI</a:t>
                      </a:r>
                    </a:p>
                  </a:txBody>
                  <a:tcPr/>
                </a:tc>
                <a:tc>
                  <a:txBody>
                    <a:bodyPr/>
                    <a:lstStyle/>
                    <a:p>
                      <a:r>
                        <a:rPr lang="it-IT" dirty="0"/>
                        <a:t>10</a:t>
                      </a:r>
                    </a:p>
                  </a:txBody>
                  <a:tcPr/>
                </a:tc>
                <a:extLst>
                  <a:ext uri="{0D108BD9-81ED-4DB2-BD59-A6C34878D82A}">
                    <a16:rowId xmlns:a16="http://schemas.microsoft.com/office/drawing/2014/main" val="1306741559"/>
                  </a:ext>
                </a:extLst>
              </a:tr>
              <a:tr h="370840">
                <a:tc>
                  <a:txBody>
                    <a:bodyPr/>
                    <a:lstStyle/>
                    <a:p>
                      <a:r>
                        <a:rPr lang="it-IT" dirty="0"/>
                        <a:t>Cos’è il Crowd </a:t>
                      </a:r>
                      <a:r>
                        <a:rPr lang="it-IT" dirty="0" err="1"/>
                        <a:t>funding</a:t>
                      </a:r>
                      <a:endParaRPr lang="it-IT" dirty="0"/>
                    </a:p>
                  </a:txBody>
                  <a:tcPr/>
                </a:tc>
                <a:tc>
                  <a:txBody>
                    <a:bodyPr/>
                    <a:lstStyle/>
                    <a:p>
                      <a:r>
                        <a:rPr lang="it-IT" dirty="0"/>
                        <a:t>12</a:t>
                      </a:r>
                    </a:p>
                  </a:txBody>
                  <a:tcPr/>
                </a:tc>
                <a:extLst>
                  <a:ext uri="{0D108BD9-81ED-4DB2-BD59-A6C34878D82A}">
                    <a16:rowId xmlns:a16="http://schemas.microsoft.com/office/drawing/2014/main" val="1508669645"/>
                  </a:ext>
                </a:extLst>
              </a:tr>
              <a:tr h="370840">
                <a:tc>
                  <a:txBody>
                    <a:bodyPr/>
                    <a:lstStyle/>
                    <a:p>
                      <a:r>
                        <a:rPr lang="it-IT" dirty="0"/>
                        <a:t>Requisiti per i portali</a:t>
                      </a:r>
                    </a:p>
                  </a:txBody>
                  <a:tcPr/>
                </a:tc>
                <a:tc>
                  <a:txBody>
                    <a:bodyPr/>
                    <a:lstStyle/>
                    <a:p>
                      <a:r>
                        <a:rPr lang="it-IT" dirty="0"/>
                        <a:t>15</a:t>
                      </a:r>
                    </a:p>
                  </a:txBody>
                  <a:tcPr/>
                </a:tc>
                <a:extLst>
                  <a:ext uri="{0D108BD9-81ED-4DB2-BD59-A6C34878D82A}">
                    <a16:rowId xmlns:a16="http://schemas.microsoft.com/office/drawing/2014/main" val="1766054329"/>
                  </a:ext>
                </a:extLst>
              </a:tr>
              <a:tr h="370840">
                <a:tc>
                  <a:txBody>
                    <a:bodyPr/>
                    <a:lstStyle/>
                    <a:p>
                      <a:r>
                        <a:rPr lang="it-IT" dirty="0"/>
                        <a:t>Il Regolamento Consob</a:t>
                      </a:r>
                    </a:p>
                  </a:txBody>
                  <a:tcPr/>
                </a:tc>
                <a:tc>
                  <a:txBody>
                    <a:bodyPr/>
                    <a:lstStyle/>
                    <a:p>
                      <a:r>
                        <a:rPr lang="it-IT" dirty="0"/>
                        <a:t>16</a:t>
                      </a:r>
                    </a:p>
                  </a:txBody>
                  <a:tcPr/>
                </a:tc>
                <a:extLst>
                  <a:ext uri="{0D108BD9-81ED-4DB2-BD59-A6C34878D82A}">
                    <a16:rowId xmlns:a16="http://schemas.microsoft.com/office/drawing/2014/main" val="643390683"/>
                  </a:ext>
                </a:extLst>
              </a:tr>
              <a:tr h="370840">
                <a:tc>
                  <a:txBody>
                    <a:bodyPr/>
                    <a:lstStyle/>
                    <a:p>
                      <a:r>
                        <a:rPr lang="it-IT" dirty="0"/>
                        <a:t>Gli Incubatori</a:t>
                      </a:r>
                    </a:p>
                  </a:txBody>
                  <a:tcPr/>
                </a:tc>
                <a:tc>
                  <a:txBody>
                    <a:bodyPr/>
                    <a:lstStyle/>
                    <a:p>
                      <a:r>
                        <a:rPr lang="it-IT" dirty="0"/>
                        <a:t>24</a:t>
                      </a:r>
                    </a:p>
                  </a:txBody>
                  <a:tcPr/>
                </a:tc>
                <a:extLst>
                  <a:ext uri="{0D108BD9-81ED-4DB2-BD59-A6C34878D82A}">
                    <a16:rowId xmlns:a16="http://schemas.microsoft.com/office/drawing/2014/main" val="2027486923"/>
                  </a:ext>
                </a:extLst>
              </a:tr>
              <a:tr h="370840">
                <a:tc>
                  <a:txBody>
                    <a:bodyPr/>
                    <a:lstStyle/>
                    <a:p>
                      <a:r>
                        <a:rPr lang="it-IT" dirty="0"/>
                        <a:t>Il Crowd </a:t>
                      </a:r>
                      <a:r>
                        <a:rPr lang="it-IT" dirty="0" err="1"/>
                        <a:t>funding</a:t>
                      </a:r>
                      <a:r>
                        <a:rPr lang="it-IT" dirty="0"/>
                        <a:t> in Italia</a:t>
                      </a:r>
                    </a:p>
                  </a:txBody>
                  <a:tcPr/>
                </a:tc>
                <a:tc>
                  <a:txBody>
                    <a:bodyPr/>
                    <a:lstStyle/>
                    <a:p>
                      <a:r>
                        <a:rPr lang="it-IT" dirty="0"/>
                        <a:t>28</a:t>
                      </a:r>
                    </a:p>
                  </a:txBody>
                  <a:tcPr/>
                </a:tc>
                <a:extLst>
                  <a:ext uri="{0D108BD9-81ED-4DB2-BD59-A6C34878D82A}">
                    <a16:rowId xmlns:a16="http://schemas.microsoft.com/office/drawing/2014/main" val="2921950139"/>
                  </a:ext>
                </a:extLst>
              </a:tr>
              <a:tr h="370840">
                <a:tc>
                  <a:txBody>
                    <a:bodyPr/>
                    <a:lstStyle/>
                    <a:p>
                      <a:r>
                        <a:rPr lang="it-IT" dirty="0"/>
                        <a:t>Budget</a:t>
                      </a:r>
                    </a:p>
                  </a:txBody>
                  <a:tcPr/>
                </a:tc>
                <a:tc>
                  <a:txBody>
                    <a:bodyPr/>
                    <a:lstStyle/>
                    <a:p>
                      <a:r>
                        <a:rPr lang="it-IT" dirty="0"/>
                        <a:t>38</a:t>
                      </a:r>
                    </a:p>
                  </a:txBody>
                  <a:tcPr/>
                </a:tc>
                <a:extLst>
                  <a:ext uri="{0D108BD9-81ED-4DB2-BD59-A6C34878D82A}">
                    <a16:rowId xmlns:a16="http://schemas.microsoft.com/office/drawing/2014/main" val="302487829"/>
                  </a:ext>
                </a:extLst>
              </a:tr>
              <a:tr h="370840">
                <a:tc>
                  <a:txBody>
                    <a:bodyPr/>
                    <a:lstStyle/>
                    <a:p>
                      <a:r>
                        <a:rPr lang="it-IT" dirty="0"/>
                        <a:t>Punti aperti</a:t>
                      </a:r>
                    </a:p>
                  </a:txBody>
                  <a:tcPr/>
                </a:tc>
                <a:tc>
                  <a:txBody>
                    <a:bodyPr/>
                    <a:lstStyle/>
                    <a:p>
                      <a:r>
                        <a:rPr lang="it-IT" dirty="0"/>
                        <a:t>42</a:t>
                      </a:r>
                    </a:p>
                  </a:txBody>
                  <a:tcPr/>
                </a:tc>
                <a:extLst>
                  <a:ext uri="{0D108BD9-81ED-4DB2-BD59-A6C34878D82A}">
                    <a16:rowId xmlns:a16="http://schemas.microsoft.com/office/drawing/2014/main" val="1498274742"/>
                  </a:ext>
                </a:extLst>
              </a:tr>
            </a:tbl>
          </a:graphicData>
        </a:graphic>
      </p:graphicFrame>
    </p:spTree>
    <p:extLst>
      <p:ext uri="{BB962C8B-B14F-4D97-AF65-F5344CB8AC3E}">
        <p14:creationId xmlns:p14="http://schemas.microsoft.com/office/powerpoint/2010/main" val="839717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20</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952902" y="1397675"/>
            <a:ext cx="8730113" cy="2677656"/>
          </a:xfrm>
          <a:prstGeom prst="rect">
            <a:avLst/>
          </a:prstGeom>
          <a:noFill/>
        </p:spPr>
        <p:txBody>
          <a:bodyPr wrap="square" rtlCol="0">
            <a:spAutoFit/>
          </a:bodyPr>
          <a:lstStyle/>
          <a:p>
            <a:r>
              <a:rPr lang="it-IT" sz="1400" dirty="0">
                <a:solidFill>
                  <a:srgbClr val="0070C0"/>
                </a:solidFill>
              </a:rPr>
              <a:t>ALLEGATO1</a:t>
            </a:r>
          </a:p>
          <a:p>
            <a:endParaRPr lang="it-IT" sz="1400" dirty="0"/>
          </a:p>
          <a:p>
            <a:r>
              <a:rPr lang="it-IT" sz="1400" dirty="0"/>
              <a:t>Istruzioni per l’iscrizione nel registro dei gestori:</a:t>
            </a:r>
          </a:p>
          <a:p>
            <a:r>
              <a:rPr lang="it-IT" sz="1400" dirty="0"/>
              <a:t>.. Copia dell’atto costitutivo..</a:t>
            </a:r>
          </a:p>
          <a:p>
            <a:r>
              <a:rPr lang="it-IT" sz="1400" dirty="0"/>
              <a:t>.. Elenco azionisti..</a:t>
            </a:r>
          </a:p>
          <a:p>
            <a:r>
              <a:rPr lang="it-IT" sz="1400" dirty="0"/>
              <a:t>.. Requisiti onorabilità..</a:t>
            </a:r>
          </a:p>
          <a:p>
            <a:endParaRPr lang="it-IT" sz="1400" dirty="0"/>
          </a:p>
          <a:p>
            <a:r>
              <a:rPr lang="it-IT" sz="1400" dirty="0"/>
              <a:t>Istruzioni per l’annotazione nella sezione speciale </a:t>
            </a:r>
          </a:p>
          <a:p>
            <a:r>
              <a:rPr lang="it-IT" sz="1400" dirty="0"/>
              <a:t>… denominazione.. </a:t>
            </a:r>
          </a:p>
          <a:p>
            <a:r>
              <a:rPr lang="it-IT" sz="1400" dirty="0"/>
              <a:t>Indirizzo internet del portale... </a:t>
            </a:r>
          </a:p>
          <a:p>
            <a:r>
              <a:rPr lang="it-IT" sz="1400" dirty="0"/>
              <a:t>Collegamento ipertestuale…</a:t>
            </a:r>
          </a:p>
          <a:p>
            <a:r>
              <a:rPr lang="it-IT" sz="1400" dirty="0"/>
              <a:t>nominativo referente società..</a:t>
            </a:r>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5/7</a:t>
            </a:r>
          </a:p>
        </p:txBody>
      </p:sp>
    </p:spTree>
    <p:extLst>
      <p:ext uri="{BB962C8B-B14F-4D97-AF65-F5344CB8AC3E}">
        <p14:creationId xmlns:p14="http://schemas.microsoft.com/office/powerpoint/2010/main" val="2893691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21</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933651" y="1347536"/>
            <a:ext cx="8730113" cy="4616648"/>
          </a:xfrm>
          <a:prstGeom prst="rect">
            <a:avLst/>
          </a:prstGeom>
          <a:noFill/>
        </p:spPr>
        <p:txBody>
          <a:bodyPr wrap="square" rtlCol="0">
            <a:spAutoFit/>
          </a:bodyPr>
          <a:lstStyle/>
          <a:p>
            <a:r>
              <a:rPr lang="it-IT" sz="1400" dirty="0">
                <a:solidFill>
                  <a:srgbClr val="0070C0"/>
                </a:solidFill>
              </a:rPr>
              <a:t>ALLEGATO 2      </a:t>
            </a:r>
          </a:p>
          <a:p>
            <a:r>
              <a:rPr lang="it-IT" sz="1400" dirty="0"/>
              <a:t>           </a:t>
            </a:r>
          </a:p>
          <a:p>
            <a:r>
              <a:rPr lang="it-IT" sz="1400" dirty="0"/>
              <a:t> RELAZIONE  SULLA ATTIVITA’ D’IMPRESA E SULLA STRUTTURA ORGANIZZATIVA</a:t>
            </a:r>
          </a:p>
          <a:p>
            <a:endParaRPr lang="it-IT" sz="1400" dirty="0"/>
          </a:p>
          <a:p>
            <a:r>
              <a:rPr lang="it-IT" sz="1400" dirty="0"/>
              <a:t>A) Attività d’impresa</a:t>
            </a:r>
          </a:p>
          <a:p>
            <a:r>
              <a:rPr lang="it-IT" sz="1400" dirty="0"/>
              <a:t> … modalità selezione offerte..,</a:t>
            </a:r>
          </a:p>
          <a:p>
            <a:r>
              <a:rPr lang="it-IT" sz="1400" dirty="0"/>
              <a:t>… attività di consulenza prestata…</a:t>
            </a:r>
          </a:p>
          <a:p>
            <a:r>
              <a:rPr lang="it-IT" sz="1400" dirty="0"/>
              <a:t>…intenzione di pubblicare info periodiche..</a:t>
            </a:r>
          </a:p>
          <a:p>
            <a:r>
              <a:rPr lang="it-IT" sz="1400" dirty="0"/>
              <a:t>… eventuale valorizzazione perioda degli strumenti offerti..</a:t>
            </a:r>
          </a:p>
          <a:p>
            <a:r>
              <a:rPr lang="it-IT" sz="1400" dirty="0"/>
              <a:t>.. Intenzione di facilitare flussi informativi tra offerente ed investitore</a:t>
            </a:r>
          </a:p>
          <a:p>
            <a:endParaRPr lang="it-IT" sz="1400" dirty="0"/>
          </a:p>
          <a:p>
            <a:r>
              <a:rPr lang="it-IT" sz="1400" dirty="0"/>
              <a:t>B) struttura organizzativa</a:t>
            </a:r>
          </a:p>
          <a:p>
            <a:r>
              <a:rPr lang="it-IT" sz="1400" dirty="0"/>
              <a:t>… struttura aziendale </a:t>
            </a:r>
            <a:r>
              <a:rPr lang="it-IT" sz="1400" dirty="0" err="1"/>
              <a:t>organigrammae</a:t>
            </a:r>
            <a:r>
              <a:rPr lang="it-IT" sz="1400" dirty="0"/>
              <a:t> e </a:t>
            </a:r>
            <a:r>
              <a:rPr lang="it-IT" sz="1400" dirty="0" err="1"/>
              <a:t>funzionigramma</a:t>
            </a:r>
            <a:r>
              <a:rPr lang="it-IT" sz="1400" dirty="0"/>
              <a:t>..</a:t>
            </a:r>
          </a:p>
          <a:p>
            <a:r>
              <a:rPr lang="it-IT" sz="1400" dirty="0"/>
              <a:t>.. Piano </a:t>
            </a:r>
            <a:r>
              <a:rPr lang="it-IT" sz="1400" dirty="0" err="1"/>
              <a:t>assunzioen</a:t>
            </a:r>
            <a:r>
              <a:rPr lang="it-IT" sz="1400" dirty="0"/>
              <a:t> personale..</a:t>
            </a:r>
          </a:p>
          <a:p>
            <a:r>
              <a:rPr lang="it-IT" sz="1400" dirty="0"/>
              <a:t>..modalità informatiche per il rispetto del regolamento..</a:t>
            </a:r>
          </a:p>
          <a:p>
            <a:r>
              <a:rPr lang="it-IT" sz="1400" dirty="0"/>
              <a:t>…sistemi di gestione ordini…</a:t>
            </a:r>
          </a:p>
          <a:p>
            <a:r>
              <a:rPr lang="it-IT" sz="1400" dirty="0"/>
              <a:t>..descrizione infrastruttura informatica..</a:t>
            </a:r>
          </a:p>
          <a:p>
            <a:r>
              <a:rPr lang="it-IT" sz="1400" dirty="0"/>
              <a:t>.. Conservazione.. Documentazione..</a:t>
            </a:r>
          </a:p>
          <a:p>
            <a:r>
              <a:rPr lang="it-IT" sz="1400" dirty="0"/>
              <a:t>… gestione conflitti di interesse..</a:t>
            </a:r>
          </a:p>
          <a:p>
            <a:r>
              <a:rPr lang="it-IT" sz="1400" dirty="0"/>
              <a:t>… incarichi di selezione offerte..</a:t>
            </a:r>
          </a:p>
          <a:p>
            <a:r>
              <a:rPr lang="it-IT" sz="1400" dirty="0"/>
              <a:t>... Struttura commissioni…</a:t>
            </a:r>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529391"/>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6/7</a:t>
            </a:r>
          </a:p>
        </p:txBody>
      </p:sp>
    </p:spTree>
    <p:extLst>
      <p:ext uri="{BB962C8B-B14F-4D97-AF65-F5344CB8AC3E}">
        <p14:creationId xmlns:p14="http://schemas.microsoft.com/office/powerpoint/2010/main" val="4162620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22</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933651" y="1347536"/>
            <a:ext cx="9663764" cy="4031873"/>
          </a:xfrm>
          <a:prstGeom prst="rect">
            <a:avLst/>
          </a:prstGeom>
          <a:noFill/>
        </p:spPr>
        <p:txBody>
          <a:bodyPr wrap="square" rtlCol="0">
            <a:spAutoFit/>
          </a:bodyPr>
          <a:lstStyle/>
          <a:p>
            <a:r>
              <a:rPr lang="it-IT" sz="1400" dirty="0">
                <a:solidFill>
                  <a:srgbClr val="0070C0"/>
                </a:solidFill>
              </a:rPr>
              <a:t>ALLEGATO 3  </a:t>
            </a:r>
          </a:p>
          <a:p>
            <a:r>
              <a:rPr lang="it-IT" sz="1400" dirty="0"/>
              <a:t> </a:t>
            </a:r>
          </a:p>
          <a:p>
            <a:r>
              <a:rPr lang="it-IT" sz="1400" dirty="0"/>
              <a:t>INFORMAZIONI SUI RISCHI               </a:t>
            </a:r>
          </a:p>
          <a:p>
            <a:r>
              <a:rPr lang="it-IT" sz="1400" dirty="0"/>
              <a:t>INFORMAZIONI SULLA SINGOLA OFFERTA</a:t>
            </a:r>
          </a:p>
          <a:p>
            <a:r>
              <a:rPr lang="it-IT" sz="1400" dirty="0"/>
              <a:t>Descrizione dell’offerente</a:t>
            </a:r>
          </a:p>
          <a:p>
            <a:r>
              <a:rPr lang="it-IT" sz="1400" dirty="0"/>
              <a:t>..per le PMI descrizione del progetto industriale, del business plan, indirizzo del collegamento ipertestuale al sito internet dell’offerente...dati essenziali del bilancio precedente..</a:t>
            </a:r>
          </a:p>
          <a:p>
            <a:r>
              <a:rPr lang="it-IT" sz="1400" dirty="0"/>
              <a:t>… per gli OICR che investono in PMI tutti i documenti disponibili.</a:t>
            </a:r>
          </a:p>
          <a:p>
            <a:r>
              <a:rPr lang="it-IT" sz="1400" dirty="0"/>
              <a:t>… per le società che investono in PMI  la politica di investimento e l’elenco delle  società possedute…</a:t>
            </a:r>
          </a:p>
          <a:p>
            <a:endParaRPr lang="it-IT" sz="1400" dirty="0"/>
          </a:p>
          <a:p>
            <a:r>
              <a:rPr lang="it-IT" sz="1400" dirty="0"/>
              <a:t>INFORMAZIONI SULL’OFFERTA</a:t>
            </a:r>
          </a:p>
          <a:p>
            <a:r>
              <a:rPr lang="it-IT" sz="1400" dirty="0"/>
              <a:t>…condizioni generali dell’offerta…quota sottoscritta dada investitori professionali ex art.24…costi e commissioni…corrispettivi ed oneri.. Trattamento fiscale...modalità calcolo quota destinati a professionali… indicazione dei soggetti che ricevono l’ordine… conflitti di interesse… conto indisponibile…termini di regolamento dell’acquisto… conflitti di interesse tra offerente e gestore del portale e quelli che lo controllano…</a:t>
            </a:r>
          </a:p>
          <a:p>
            <a:r>
              <a:rPr lang="it-IT" sz="1400" dirty="0"/>
              <a:t>INFORMAZIONI ULTERIORI</a:t>
            </a:r>
          </a:p>
          <a:p>
            <a:r>
              <a:rPr lang="it-IT" sz="1400" dirty="0"/>
              <a:t>.. Organo di controllo.. Revisione contabile…consulenti legali, finanziari .. Pareri di esperti.. </a:t>
            </a:r>
          </a:p>
          <a:p>
            <a:endParaRPr lang="it-IT" dirty="0"/>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Consob n.18592 – Dettaglio 7/7</a:t>
            </a:r>
          </a:p>
        </p:txBody>
      </p:sp>
    </p:spTree>
    <p:extLst>
      <p:ext uri="{BB962C8B-B14F-4D97-AF65-F5344CB8AC3E}">
        <p14:creationId xmlns:p14="http://schemas.microsoft.com/office/powerpoint/2010/main" val="3140016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23</a:t>
            </a:fld>
            <a:endParaRPr lang="it-IT"/>
          </a:p>
        </p:txBody>
      </p:sp>
      <p:sp>
        <p:nvSpPr>
          <p:cNvPr id="4" name="Rettangolo 3"/>
          <p:cNvSpPr/>
          <p:nvPr/>
        </p:nvSpPr>
        <p:spPr>
          <a:xfrm>
            <a:off x="838201" y="1228437"/>
            <a:ext cx="10432982" cy="5324535"/>
          </a:xfrm>
          <a:prstGeom prst="rect">
            <a:avLst/>
          </a:prstGeom>
        </p:spPr>
        <p:txBody>
          <a:bodyPr wrap="square">
            <a:spAutoFit/>
          </a:bodyPr>
          <a:lstStyle/>
          <a:p>
            <a:pPr fontAlgn="base"/>
            <a:r>
              <a:rPr lang="it-IT" sz="1400" dirty="0"/>
              <a:t>Per favorire lo sviluppo del crowdfunding e, quindi, agevolare l'accesso ai finanziamenti da parte delle start-up innovative, </a:t>
            </a:r>
            <a:r>
              <a:rPr lang="it-IT" sz="1400" dirty="0">
                <a:solidFill>
                  <a:srgbClr val="0070C0"/>
                </a:solidFill>
              </a:rPr>
              <a:t>il Regolamento prevede una esenzione dall'applicazione della </a:t>
            </a:r>
            <a:r>
              <a:rPr lang="it-IT" sz="1400" u="sng" dirty="0">
                <a:solidFill>
                  <a:srgbClr val="0070C0"/>
                </a:solidFill>
              </a:rPr>
              <a:t>disciplina sui servizi di investimento</a:t>
            </a:r>
            <a:r>
              <a:rPr lang="it-IT" sz="1400" dirty="0">
                <a:solidFill>
                  <a:srgbClr val="0070C0"/>
                </a:solidFill>
              </a:rPr>
              <a:t> per gli investimenti che siano complessivamente al di sotto di una determinata soglia pari a:</a:t>
            </a:r>
          </a:p>
          <a:p>
            <a:pPr marL="285750" indent="-285750" fontAlgn="base">
              <a:buFont typeface="Wingdings" panose="05000000000000000000" pitchFamily="2" charset="2"/>
              <a:buChar char="Ø"/>
            </a:pPr>
            <a:r>
              <a:rPr lang="it-IT" sz="1400" dirty="0">
                <a:solidFill>
                  <a:srgbClr val="0070C0"/>
                </a:solidFill>
              </a:rPr>
              <a:t>500 euro per singolo ordine e 1.000 euro per ordini complessivi annuali, per gli investimenti delle </a:t>
            </a:r>
            <a:r>
              <a:rPr lang="it-IT" sz="1400" b="1" dirty="0">
                <a:solidFill>
                  <a:srgbClr val="0070C0"/>
                </a:solidFill>
              </a:rPr>
              <a:t>persone fisiche</a:t>
            </a:r>
            <a:r>
              <a:rPr lang="it-IT" sz="1400" dirty="0">
                <a:solidFill>
                  <a:srgbClr val="0070C0"/>
                </a:solidFill>
              </a:rPr>
              <a:t>,</a:t>
            </a:r>
          </a:p>
          <a:p>
            <a:pPr marL="285750" indent="-285750" fontAlgn="base">
              <a:buFont typeface="Wingdings" panose="05000000000000000000" pitchFamily="2" charset="2"/>
              <a:buChar char="Ø"/>
            </a:pPr>
            <a:r>
              <a:rPr lang="it-IT" sz="1400" dirty="0">
                <a:solidFill>
                  <a:srgbClr val="0070C0"/>
                </a:solidFill>
              </a:rPr>
              <a:t>5.000 euro per singolo ordine e 10.000 euro per ordini complessivi annuali, per gli investimenti delle </a:t>
            </a:r>
            <a:r>
              <a:rPr lang="it-IT" sz="1400" b="1" dirty="0">
                <a:solidFill>
                  <a:srgbClr val="0070C0"/>
                </a:solidFill>
              </a:rPr>
              <a:t>persone giuridiche</a:t>
            </a:r>
            <a:r>
              <a:rPr lang="it-IT" sz="1400" dirty="0">
                <a:solidFill>
                  <a:srgbClr val="0070C0"/>
                </a:solidFill>
              </a:rPr>
              <a:t>.</a:t>
            </a:r>
          </a:p>
          <a:p>
            <a:pPr fontAlgn="base"/>
            <a:endParaRPr lang="it-IT" sz="1400" dirty="0"/>
          </a:p>
          <a:p>
            <a:pPr fontAlgn="base"/>
            <a:r>
              <a:rPr lang="it-IT" sz="1400" dirty="0"/>
              <a:t>Per poter applicare l'esenzione, è necessario che gli investitori dichiarino di non avere superato le soglie (prendendo in considerazione, per la soglia annuale, anche gli investimenti effettuati presso altri portali nell'anno solare di riferimento).</a:t>
            </a:r>
          </a:p>
          <a:p>
            <a:pPr fontAlgn="base"/>
            <a:endParaRPr lang="it-IT" sz="1400" dirty="0"/>
          </a:p>
          <a:p>
            <a:pPr fontAlgn="base"/>
            <a:r>
              <a:rPr lang="it-IT" sz="1400" dirty="0"/>
              <a:t>A tali soggetti non si applicano le regole più restrittive previste per i gestori iscritti alla sezione ordinaria del registro (divieto di detenere somme di denaro e obbligo di trasmissione degli ordini a banche e SIM) e possono quindi </a:t>
            </a:r>
            <a:r>
              <a:rPr lang="it-IT" sz="1400" b="1" dirty="0"/>
              <a:t>gestire integralmente</a:t>
            </a:r>
            <a:r>
              <a:rPr lang="it-IT" sz="1400" dirty="0"/>
              <a:t> il processo della raccolta di capitali delle start-up innovative. </a:t>
            </a:r>
          </a:p>
          <a:p>
            <a:pPr fontAlgn="base"/>
            <a:r>
              <a:rPr lang="it-IT" sz="1400" dirty="0"/>
              <a:t>Di contro, </a:t>
            </a:r>
            <a:r>
              <a:rPr lang="it-IT" sz="1400" b="1" dirty="0"/>
              <a:t>non godono della esenzione</a:t>
            </a:r>
            <a:r>
              <a:rPr lang="it-IT" sz="1400" dirty="0"/>
              <a:t> dalla disciplina di derivazione </a:t>
            </a:r>
            <a:r>
              <a:rPr lang="it-IT" sz="1400" dirty="0" err="1"/>
              <a:t>MiFID</a:t>
            </a:r>
            <a:r>
              <a:rPr lang="it-IT" sz="1400" dirty="0"/>
              <a:t> per gli ordini al di sotto delle soglie stabilite dal </a:t>
            </a:r>
            <a:r>
              <a:rPr lang="it-IT" sz="1400" dirty="0">
                <a:hlinkClick r:id="rId2"/>
              </a:rPr>
              <a:t>Regolamento Consob</a:t>
            </a:r>
            <a:r>
              <a:rPr lang="it-IT" sz="1400" dirty="0"/>
              <a:t>.</a:t>
            </a:r>
          </a:p>
          <a:p>
            <a:pPr fontAlgn="base"/>
            <a:endParaRPr lang="it-IT" sz="1400" dirty="0"/>
          </a:p>
          <a:p>
            <a:pPr fontAlgn="base"/>
            <a:r>
              <a:rPr lang="it-IT" sz="1400" dirty="0"/>
              <a:t>È opportuno che gli investitori prendano conoscenza del diritto di recesso che il portale dispone e delle condizioni per il suo esercizio.</a:t>
            </a:r>
          </a:p>
          <a:p>
            <a:pPr fontAlgn="base"/>
            <a:r>
              <a:rPr lang="it-IT" sz="1400" dirty="0"/>
              <a:t>Le offerte on-line di strumenti finanziari emessi da start-up innovative sono offerte "speciali". Ad esse infatti si applicano le regole stabilite dalla legge e dalla Consob: ad esempio è importante sapere che non è pubblicato un prospetto, ma una scheda informativa (non approvata dalla Consob) che deve essere pubblicata sul portale e redatta secondo il modello stabilito dalla stessa Autorità.</a:t>
            </a:r>
          </a:p>
          <a:p>
            <a:pPr fontAlgn="base"/>
            <a:r>
              <a:rPr lang="it-IT" sz="1400" dirty="0"/>
              <a:t>(dal portale Consob)</a:t>
            </a:r>
          </a:p>
          <a:p>
            <a:pPr fontAlgn="base"/>
            <a:endParaRPr lang="it-IT" sz="1400" dirty="0"/>
          </a:p>
          <a:p>
            <a:pPr fontAlgn="base"/>
            <a:endParaRPr lang="it-IT" sz="1400" dirty="0"/>
          </a:p>
          <a:p>
            <a:pPr fontAlgn="base"/>
            <a:endParaRPr lang="it-IT" sz="1400" dirty="0"/>
          </a:p>
          <a:p>
            <a:pPr fontAlgn="base"/>
            <a:endParaRPr lang="it-IT" dirty="0"/>
          </a:p>
        </p:txBody>
      </p:sp>
      <p:sp>
        <p:nvSpPr>
          <p:cNvPr id="5" name="Titolo 1">
            <a:extLst>
              <a:ext uri="{FF2B5EF4-FFF2-40B4-BE49-F238E27FC236}">
                <a16:creationId xmlns:a16="http://schemas.microsoft.com/office/drawing/2014/main" id="{7DF738C5-781F-45C7-8E5C-626193BC2E9D}"/>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Cos’è il Crowd </a:t>
            </a:r>
            <a:r>
              <a:rPr lang="it-IT" sz="2400" dirty="0" err="1">
                <a:solidFill>
                  <a:srgbClr val="0070C0"/>
                </a:solidFill>
              </a:rPr>
              <a:t>funding</a:t>
            </a:r>
            <a:r>
              <a:rPr lang="it-IT" sz="2400" dirty="0">
                <a:solidFill>
                  <a:srgbClr val="0070C0"/>
                </a:solidFill>
              </a:rPr>
              <a:t>: esenzioni dalla disciplina </a:t>
            </a:r>
            <a:r>
              <a:rPr lang="it-IT" sz="2400" dirty="0" err="1">
                <a:solidFill>
                  <a:srgbClr val="0070C0"/>
                </a:solidFill>
              </a:rPr>
              <a:t>MiFID</a:t>
            </a:r>
            <a:endParaRPr lang="it-IT" sz="2400" dirty="0">
              <a:solidFill>
                <a:srgbClr val="0070C0"/>
              </a:solidFill>
            </a:endParaRPr>
          </a:p>
        </p:txBody>
      </p:sp>
    </p:spTree>
    <p:extLst>
      <p:ext uri="{BB962C8B-B14F-4D97-AF65-F5344CB8AC3E}">
        <p14:creationId xmlns:p14="http://schemas.microsoft.com/office/powerpoint/2010/main" val="179305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24</a:t>
            </a:fld>
            <a:endParaRPr lang="it-IT"/>
          </a:p>
        </p:txBody>
      </p:sp>
      <p:sp>
        <p:nvSpPr>
          <p:cNvPr id="4" name="Rettangolo 3"/>
          <p:cNvSpPr/>
          <p:nvPr/>
        </p:nvSpPr>
        <p:spPr>
          <a:xfrm>
            <a:off x="649705" y="1212784"/>
            <a:ext cx="10892589" cy="584775"/>
          </a:xfrm>
          <a:prstGeom prst="rect">
            <a:avLst/>
          </a:prstGeom>
        </p:spPr>
        <p:txBody>
          <a:bodyPr wrap="square">
            <a:spAutoFit/>
          </a:bodyPr>
          <a:lstStyle/>
          <a:p>
            <a:endParaRPr lang="it-IT" dirty="0">
              <a:solidFill>
                <a:srgbClr val="7030A0"/>
              </a:solidFill>
            </a:endParaRPr>
          </a:p>
          <a:p>
            <a:r>
              <a:rPr lang="it-IT" sz="1400" dirty="0"/>
              <a:t> </a:t>
            </a:r>
          </a:p>
        </p:txBody>
      </p:sp>
      <p:sp>
        <p:nvSpPr>
          <p:cNvPr id="5" name="Titolo 1">
            <a:extLst>
              <a:ext uri="{FF2B5EF4-FFF2-40B4-BE49-F238E27FC236}">
                <a16:creationId xmlns:a16="http://schemas.microsoft.com/office/drawing/2014/main" id="{613C041F-C5BA-4775-9158-10B8F1351CC9}"/>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Gli incubatori per start up e PMI innovative</a:t>
            </a:r>
          </a:p>
        </p:txBody>
      </p:sp>
      <p:sp>
        <p:nvSpPr>
          <p:cNvPr id="6" name="CasellaDiTesto 5">
            <a:extLst>
              <a:ext uri="{FF2B5EF4-FFF2-40B4-BE49-F238E27FC236}">
                <a16:creationId xmlns:a16="http://schemas.microsoft.com/office/drawing/2014/main" id="{55035A1F-119A-42A4-AD02-A6D8510F91D1}"/>
              </a:ext>
            </a:extLst>
          </p:cNvPr>
          <p:cNvSpPr txBox="1"/>
          <p:nvPr/>
        </p:nvSpPr>
        <p:spPr>
          <a:xfrm>
            <a:off x="838200" y="1327355"/>
            <a:ext cx="10311581" cy="2092881"/>
          </a:xfrm>
          <a:prstGeom prst="rect">
            <a:avLst/>
          </a:prstGeom>
          <a:noFill/>
        </p:spPr>
        <p:txBody>
          <a:bodyPr wrap="square" rtlCol="0">
            <a:spAutoFit/>
          </a:bodyPr>
          <a:lstStyle/>
          <a:p>
            <a:r>
              <a:rPr lang="it-IT" sz="1400" dirty="0"/>
              <a:t>Si tratta di una struttura di supporto nell’avvio dell’attività (luogo fisico + consulenza).</a:t>
            </a:r>
          </a:p>
          <a:p>
            <a:endParaRPr lang="it-IT" sz="1400" dirty="0"/>
          </a:p>
          <a:p>
            <a:r>
              <a:rPr lang="it-IT" sz="1400" dirty="0"/>
              <a:t> Esistono dettagliati requisiti da soddisfare per entrare a far parte della sezione speciale del Registro delle Imprese e ottenere lo status di </a:t>
            </a:r>
            <a:r>
              <a:rPr lang="it-IT" sz="1400" b="1" dirty="0"/>
              <a:t>incubatore certificato</a:t>
            </a:r>
            <a:r>
              <a:rPr lang="it-IT" sz="1400" dirty="0"/>
              <a:t> dalla Camera di Commercio.</a:t>
            </a:r>
          </a:p>
          <a:p>
            <a:endParaRPr lang="it-IT" sz="1400" dirty="0"/>
          </a:p>
          <a:p>
            <a:r>
              <a:rPr lang="it-IT" sz="1400" dirty="0"/>
              <a:t>Al momento in Italia si conta un elenco di 35 incubatori certificati, con una alta concentrazione in Lombardia che ne ospita 10, mentre non sono presenti incubatori certificati in Sicilia, Calabria, Basilicata, Puglia, Molise, Abruzzo, Umbria e Valle d’Aosta.</a:t>
            </a:r>
          </a:p>
          <a:p>
            <a:r>
              <a:rPr lang="it-IT" sz="1400" dirty="0"/>
              <a:t>(Fonte: https://www.cwi.it/attualita/norme-e-regolamenti/incubatori-certificati-italia-elenco-106484)</a:t>
            </a:r>
          </a:p>
          <a:p>
            <a:endParaRPr lang="it-IT" dirty="0"/>
          </a:p>
        </p:txBody>
      </p:sp>
    </p:spTree>
    <p:extLst>
      <p:ext uri="{BB962C8B-B14F-4D97-AF65-F5344CB8AC3E}">
        <p14:creationId xmlns:p14="http://schemas.microsoft.com/office/powerpoint/2010/main" val="65208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73815366-2751-47A0-960D-C75FF47790BC}"/>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5F984AD1-86E9-4AA9-B50E-79C08BD9BC83}"/>
              </a:ext>
            </a:extLst>
          </p:cNvPr>
          <p:cNvSpPr>
            <a:spLocks noGrp="1"/>
          </p:cNvSpPr>
          <p:nvPr>
            <p:ph type="sldNum" sz="quarter" idx="12"/>
          </p:nvPr>
        </p:nvSpPr>
        <p:spPr/>
        <p:txBody>
          <a:bodyPr/>
          <a:lstStyle/>
          <a:p>
            <a:fld id="{BDD6702B-0038-4621-9C59-9CEA91FE7546}" type="slidenum">
              <a:rPr lang="it-IT" smtClean="0"/>
              <a:t>25</a:t>
            </a:fld>
            <a:endParaRPr lang="it-IT"/>
          </a:p>
        </p:txBody>
      </p:sp>
      <p:sp>
        <p:nvSpPr>
          <p:cNvPr id="4" name="Titolo 1">
            <a:extLst>
              <a:ext uri="{FF2B5EF4-FFF2-40B4-BE49-F238E27FC236}">
                <a16:creationId xmlns:a16="http://schemas.microsoft.com/office/drawing/2014/main" id="{35354754-5E99-4B7C-BA7A-EC3190212FD3}"/>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Elenco degli Incubatori certificati in Italia per regione</a:t>
            </a:r>
          </a:p>
        </p:txBody>
      </p:sp>
      <p:graphicFrame>
        <p:nvGraphicFramePr>
          <p:cNvPr id="5" name="Tabella 4">
            <a:extLst>
              <a:ext uri="{FF2B5EF4-FFF2-40B4-BE49-F238E27FC236}">
                <a16:creationId xmlns:a16="http://schemas.microsoft.com/office/drawing/2014/main" id="{4C5F034C-3915-4CE5-B9D7-ECCAA4F6D802}"/>
              </a:ext>
            </a:extLst>
          </p:cNvPr>
          <p:cNvGraphicFramePr>
            <a:graphicFrameLocks noGrp="1"/>
          </p:cNvGraphicFramePr>
          <p:nvPr>
            <p:extLst>
              <p:ext uri="{D42A27DB-BD31-4B8C-83A1-F6EECF244321}">
                <p14:modId xmlns:p14="http://schemas.microsoft.com/office/powerpoint/2010/main" val="3595766170"/>
              </p:ext>
            </p:extLst>
          </p:nvPr>
        </p:nvGraphicFramePr>
        <p:xfrm>
          <a:off x="678426" y="1212783"/>
          <a:ext cx="11002296" cy="4926460"/>
        </p:xfrm>
        <a:graphic>
          <a:graphicData uri="http://schemas.openxmlformats.org/drawingml/2006/table">
            <a:tbl>
              <a:tblPr firstRow="1" bandRow="1">
                <a:tableStyleId>{5C22544A-7EE6-4342-B048-85BDC9FD1C3A}</a:tableStyleId>
              </a:tblPr>
              <a:tblGrid>
                <a:gridCol w="1484671">
                  <a:extLst>
                    <a:ext uri="{9D8B030D-6E8A-4147-A177-3AD203B41FA5}">
                      <a16:colId xmlns:a16="http://schemas.microsoft.com/office/drawing/2014/main" val="2372920364"/>
                    </a:ext>
                  </a:extLst>
                </a:gridCol>
                <a:gridCol w="1818968">
                  <a:extLst>
                    <a:ext uri="{9D8B030D-6E8A-4147-A177-3AD203B41FA5}">
                      <a16:colId xmlns:a16="http://schemas.microsoft.com/office/drawing/2014/main" val="1208188836"/>
                    </a:ext>
                  </a:extLst>
                </a:gridCol>
                <a:gridCol w="7698657">
                  <a:extLst>
                    <a:ext uri="{9D8B030D-6E8A-4147-A177-3AD203B41FA5}">
                      <a16:colId xmlns:a16="http://schemas.microsoft.com/office/drawing/2014/main" val="1816761521"/>
                    </a:ext>
                  </a:extLst>
                </a:gridCol>
              </a:tblGrid>
              <a:tr h="357404">
                <a:tc>
                  <a:txBody>
                    <a:bodyPr/>
                    <a:lstStyle/>
                    <a:p>
                      <a:r>
                        <a:rPr lang="it-IT" sz="1600" dirty="0"/>
                        <a:t>Regione</a:t>
                      </a:r>
                    </a:p>
                  </a:txBody>
                  <a:tcPr/>
                </a:tc>
                <a:tc>
                  <a:txBody>
                    <a:bodyPr/>
                    <a:lstStyle/>
                    <a:p>
                      <a:r>
                        <a:rPr lang="it-IT" sz="1600" dirty="0"/>
                        <a:t>Numero Incubatori</a:t>
                      </a:r>
                    </a:p>
                  </a:txBody>
                  <a:tcPr/>
                </a:tc>
                <a:tc>
                  <a:txBody>
                    <a:bodyPr/>
                    <a:lstStyle/>
                    <a:p>
                      <a:endParaRPr lang="it-IT" dirty="0"/>
                    </a:p>
                  </a:txBody>
                  <a:tcPr/>
                </a:tc>
                <a:extLst>
                  <a:ext uri="{0D108BD9-81ED-4DB2-BD59-A6C34878D82A}">
                    <a16:rowId xmlns:a16="http://schemas.microsoft.com/office/drawing/2014/main" val="680981079"/>
                  </a:ext>
                </a:extLst>
              </a:tr>
              <a:tr h="357404">
                <a:tc>
                  <a:txBody>
                    <a:bodyPr/>
                    <a:lstStyle/>
                    <a:p>
                      <a:r>
                        <a:rPr lang="it-IT" sz="1400" dirty="0"/>
                        <a:t>Liguria</a:t>
                      </a:r>
                    </a:p>
                  </a:txBody>
                  <a:tcPr/>
                </a:tc>
                <a:tc>
                  <a:txBody>
                    <a:bodyPr/>
                    <a:lstStyle/>
                    <a:p>
                      <a:r>
                        <a:rPr lang="it-IT" sz="1400" dirty="0"/>
                        <a:t>1</a:t>
                      </a:r>
                    </a:p>
                  </a:txBody>
                  <a:tcPr/>
                </a:tc>
                <a:tc>
                  <a:txBody>
                    <a:bodyPr/>
                    <a:lstStyle/>
                    <a:p>
                      <a:r>
                        <a:rPr lang="it-IT" sz="1400" dirty="0" err="1"/>
                        <a:t>Wylab</a:t>
                      </a:r>
                      <a:endParaRPr lang="it-IT" sz="1400" dirty="0"/>
                    </a:p>
                  </a:txBody>
                  <a:tcPr/>
                </a:tc>
                <a:extLst>
                  <a:ext uri="{0D108BD9-81ED-4DB2-BD59-A6C34878D82A}">
                    <a16:rowId xmlns:a16="http://schemas.microsoft.com/office/drawing/2014/main" val="3642171752"/>
                  </a:ext>
                </a:extLst>
              </a:tr>
              <a:tr h="499386">
                <a:tc>
                  <a:txBody>
                    <a:bodyPr/>
                    <a:lstStyle/>
                    <a:p>
                      <a:r>
                        <a:rPr lang="it-IT" sz="1400" dirty="0"/>
                        <a:t>Lombardia</a:t>
                      </a:r>
                    </a:p>
                  </a:txBody>
                  <a:tcPr/>
                </a:tc>
                <a:tc>
                  <a:txBody>
                    <a:bodyPr/>
                    <a:lstStyle/>
                    <a:p>
                      <a:r>
                        <a:rPr lang="it-IT" sz="1400" dirty="0"/>
                        <a:t>10</a:t>
                      </a:r>
                    </a:p>
                  </a:txBody>
                  <a:tcPr/>
                </a:tc>
                <a:tc>
                  <a:txBody>
                    <a:bodyPr/>
                    <a:lstStyle/>
                    <a:p>
                      <a:r>
                        <a:rPr lang="it-IT" sz="1400" dirty="0"/>
                        <a:t>TIM </a:t>
                      </a:r>
                      <a:r>
                        <a:rPr lang="it-IT" sz="1400" dirty="0" err="1"/>
                        <a:t>WCap</a:t>
                      </a:r>
                      <a:r>
                        <a:rPr lang="it-IT" sz="1400" dirty="0"/>
                        <a:t> Accelerator, Digital </a:t>
                      </a:r>
                      <a:r>
                        <a:rPr lang="it-IT" sz="1400" dirty="0" err="1"/>
                        <a:t>Magics</a:t>
                      </a:r>
                      <a:r>
                        <a:rPr lang="it-IT" sz="1400" dirty="0"/>
                        <a:t>, Fondazione Filarete, Impact </a:t>
                      </a:r>
                      <a:r>
                        <a:rPr lang="it-IT" sz="1400" dirty="0" err="1"/>
                        <a:t>Hub</a:t>
                      </a:r>
                      <a:r>
                        <a:rPr lang="it-IT" sz="1400" dirty="0"/>
                        <a:t>, Make a Cube, Talent Garden Milano, </a:t>
                      </a:r>
                      <a:r>
                        <a:rPr lang="it-IT" sz="1400" dirty="0" err="1"/>
                        <a:t>Polihub</a:t>
                      </a:r>
                      <a:r>
                        <a:rPr lang="it-IT" sz="1400" dirty="0"/>
                        <a:t>, </a:t>
                      </a:r>
                      <a:r>
                        <a:rPr lang="it-IT" sz="1400" dirty="0" err="1"/>
                        <a:t>Techinnova</a:t>
                      </a:r>
                      <a:r>
                        <a:rPr lang="it-IT" sz="1400" dirty="0"/>
                        <a:t> – </a:t>
                      </a:r>
                      <a:r>
                        <a:rPr lang="it-IT" sz="1400" dirty="0" err="1"/>
                        <a:t>Innogrow</a:t>
                      </a:r>
                      <a:r>
                        <a:rPr lang="it-IT" sz="1400" dirty="0"/>
                        <a:t>, </a:t>
                      </a:r>
                      <a:r>
                        <a:rPr lang="it-IT" sz="1400" dirty="0" err="1"/>
                        <a:t>ComoNExT</a:t>
                      </a:r>
                      <a:r>
                        <a:rPr lang="it-IT" sz="1400" dirty="0"/>
                        <a:t> e Parco Tecnologico Padano.</a:t>
                      </a:r>
                    </a:p>
                  </a:txBody>
                  <a:tcPr/>
                </a:tc>
                <a:extLst>
                  <a:ext uri="{0D108BD9-81ED-4DB2-BD59-A6C34878D82A}">
                    <a16:rowId xmlns:a16="http://schemas.microsoft.com/office/drawing/2014/main" val="3439698216"/>
                  </a:ext>
                </a:extLst>
              </a:tr>
              <a:tr h="293757">
                <a:tc>
                  <a:txBody>
                    <a:bodyPr/>
                    <a:lstStyle/>
                    <a:p>
                      <a:r>
                        <a:rPr lang="it-IT" sz="1400" dirty="0"/>
                        <a:t>Marche</a:t>
                      </a:r>
                    </a:p>
                  </a:txBody>
                  <a:tcPr/>
                </a:tc>
                <a:tc>
                  <a:txBody>
                    <a:bodyPr/>
                    <a:lstStyle/>
                    <a:p>
                      <a:r>
                        <a:rPr lang="it-IT" sz="1400" dirty="0"/>
                        <a:t>2</a:t>
                      </a:r>
                    </a:p>
                  </a:txBody>
                  <a:tcPr/>
                </a:tc>
                <a:tc>
                  <a:txBody>
                    <a:bodyPr/>
                    <a:lstStyle/>
                    <a:p>
                      <a:r>
                        <a:rPr lang="it-IT" sz="1400" dirty="0" err="1"/>
                        <a:t>Hive</a:t>
                      </a:r>
                      <a:r>
                        <a:rPr lang="it-IT" sz="1400" dirty="0"/>
                        <a:t>, </a:t>
                      </a:r>
                      <a:r>
                        <a:rPr lang="it-IT" sz="1400" dirty="0" err="1"/>
                        <a:t>JCube</a:t>
                      </a:r>
                      <a:endParaRPr lang="it-IT" sz="1400" dirty="0"/>
                    </a:p>
                  </a:txBody>
                  <a:tcPr/>
                </a:tc>
                <a:extLst>
                  <a:ext uri="{0D108BD9-81ED-4DB2-BD59-A6C34878D82A}">
                    <a16:rowId xmlns:a16="http://schemas.microsoft.com/office/drawing/2014/main" val="250694171"/>
                  </a:ext>
                </a:extLst>
              </a:tr>
              <a:tr h="293757">
                <a:tc>
                  <a:txBody>
                    <a:bodyPr/>
                    <a:lstStyle/>
                    <a:p>
                      <a:r>
                        <a:rPr lang="it-IT" sz="1400" dirty="0"/>
                        <a:t>Piemonte</a:t>
                      </a:r>
                    </a:p>
                  </a:txBody>
                  <a:tcPr/>
                </a:tc>
                <a:tc>
                  <a:txBody>
                    <a:bodyPr/>
                    <a:lstStyle/>
                    <a:p>
                      <a:r>
                        <a:rPr lang="it-IT" sz="1400" dirty="0"/>
                        <a:t>3</a:t>
                      </a:r>
                    </a:p>
                  </a:txBody>
                  <a:tcPr/>
                </a:tc>
                <a:tc>
                  <a:txBody>
                    <a:bodyPr/>
                    <a:lstStyle/>
                    <a:p>
                      <a:r>
                        <a:rPr lang="it-IT" sz="1400" dirty="0"/>
                        <a:t>Enne3, I3P, 2i3t</a:t>
                      </a:r>
                    </a:p>
                  </a:txBody>
                  <a:tcPr/>
                </a:tc>
                <a:extLst>
                  <a:ext uri="{0D108BD9-81ED-4DB2-BD59-A6C34878D82A}">
                    <a16:rowId xmlns:a16="http://schemas.microsoft.com/office/drawing/2014/main" val="837012084"/>
                  </a:ext>
                </a:extLst>
              </a:tr>
              <a:tr h="293757">
                <a:tc>
                  <a:txBody>
                    <a:bodyPr/>
                    <a:lstStyle/>
                    <a:p>
                      <a:r>
                        <a:rPr lang="it-IT" sz="1400" kern="1200" dirty="0">
                          <a:solidFill>
                            <a:schemeClr val="dk1"/>
                          </a:solidFill>
                          <a:latin typeface="+mn-lt"/>
                          <a:ea typeface="+mn-ea"/>
                          <a:cs typeface="+mn-cs"/>
                        </a:rPr>
                        <a:t>Sardegna</a:t>
                      </a:r>
                    </a:p>
                  </a:txBody>
                  <a:tcPr/>
                </a:tc>
                <a:tc>
                  <a:txBody>
                    <a:bodyPr/>
                    <a:lstStyle/>
                    <a:p>
                      <a:r>
                        <a:rPr lang="it-IT" sz="1400" dirty="0"/>
                        <a:t>1</a:t>
                      </a:r>
                    </a:p>
                  </a:txBody>
                  <a:tcPr/>
                </a:tc>
                <a:tc>
                  <a:txBody>
                    <a:bodyPr/>
                    <a:lstStyle/>
                    <a:p>
                      <a:r>
                        <a:rPr lang="it-IT" sz="1400" dirty="0"/>
                        <a:t>The Net Value</a:t>
                      </a:r>
                    </a:p>
                  </a:txBody>
                  <a:tcPr/>
                </a:tc>
                <a:extLst>
                  <a:ext uri="{0D108BD9-81ED-4DB2-BD59-A6C34878D82A}">
                    <a16:rowId xmlns:a16="http://schemas.microsoft.com/office/drawing/2014/main" val="2275255817"/>
                  </a:ext>
                </a:extLst>
              </a:tr>
              <a:tr h="293757">
                <a:tc>
                  <a:txBody>
                    <a:bodyPr/>
                    <a:lstStyle/>
                    <a:p>
                      <a:r>
                        <a:rPr lang="it-IT" sz="1400" dirty="0"/>
                        <a:t>Toscana</a:t>
                      </a:r>
                    </a:p>
                  </a:txBody>
                  <a:tcPr/>
                </a:tc>
                <a:tc>
                  <a:txBody>
                    <a:bodyPr/>
                    <a:lstStyle/>
                    <a:p>
                      <a:r>
                        <a:rPr lang="it-IT" sz="1400" dirty="0"/>
                        <a:t>2</a:t>
                      </a:r>
                    </a:p>
                  </a:txBody>
                  <a:tcPr/>
                </a:tc>
                <a:tc>
                  <a:txBody>
                    <a:bodyPr/>
                    <a:lstStyle/>
                    <a:p>
                      <a:r>
                        <a:rPr lang="it-IT" sz="1400" dirty="0"/>
                        <a:t>Nana Bianca e il Polo Tecnologico di Navacchio</a:t>
                      </a:r>
                    </a:p>
                  </a:txBody>
                  <a:tcPr/>
                </a:tc>
                <a:extLst>
                  <a:ext uri="{0D108BD9-81ED-4DB2-BD59-A6C34878D82A}">
                    <a16:rowId xmlns:a16="http://schemas.microsoft.com/office/drawing/2014/main" val="354984382"/>
                  </a:ext>
                </a:extLst>
              </a:tr>
              <a:tr h="499386">
                <a:tc>
                  <a:txBody>
                    <a:bodyPr/>
                    <a:lstStyle/>
                    <a:p>
                      <a:r>
                        <a:rPr lang="it-IT" sz="1400" dirty="0"/>
                        <a:t>Trentino-Alto Adige</a:t>
                      </a:r>
                    </a:p>
                  </a:txBody>
                  <a:tcPr/>
                </a:tc>
                <a:tc>
                  <a:txBody>
                    <a:bodyPr/>
                    <a:lstStyle/>
                    <a:p>
                      <a:r>
                        <a:rPr lang="it-IT" sz="1400" dirty="0"/>
                        <a:t>1</a:t>
                      </a:r>
                    </a:p>
                  </a:txBody>
                  <a:tcPr/>
                </a:tc>
                <a:tc>
                  <a:txBody>
                    <a:bodyPr/>
                    <a:lstStyle/>
                    <a:p>
                      <a:r>
                        <a:rPr lang="it-IT" sz="1400" dirty="0"/>
                        <a:t>Trentino Sviluppo</a:t>
                      </a:r>
                    </a:p>
                  </a:txBody>
                  <a:tcPr/>
                </a:tc>
                <a:extLst>
                  <a:ext uri="{0D108BD9-81ED-4DB2-BD59-A6C34878D82A}">
                    <a16:rowId xmlns:a16="http://schemas.microsoft.com/office/drawing/2014/main" val="2665266140"/>
                  </a:ext>
                </a:extLst>
              </a:tr>
              <a:tr h="357404">
                <a:tc>
                  <a:txBody>
                    <a:bodyPr/>
                    <a:lstStyle/>
                    <a:p>
                      <a:r>
                        <a:rPr lang="it-IT" sz="1400" dirty="0"/>
                        <a:t>Veneto</a:t>
                      </a:r>
                    </a:p>
                  </a:txBody>
                  <a:tcPr/>
                </a:tc>
                <a:tc>
                  <a:txBody>
                    <a:bodyPr/>
                    <a:lstStyle/>
                    <a:p>
                      <a:r>
                        <a:rPr lang="it-IT" sz="1400" dirty="0"/>
                        <a:t>4</a:t>
                      </a:r>
                    </a:p>
                  </a:txBody>
                  <a:tcPr/>
                </a:tc>
                <a:tc>
                  <a:txBody>
                    <a:bodyPr/>
                    <a:lstStyle/>
                    <a:p>
                      <a:r>
                        <a:rPr lang="it-IT" sz="1400" dirty="0"/>
                        <a:t>M31, H-Farm, T2I e VEGA – Parco Scientifico Tecnologico di Venezia</a:t>
                      </a:r>
                    </a:p>
                  </a:txBody>
                  <a:tcPr/>
                </a:tc>
                <a:extLst>
                  <a:ext uri="{0D108BD9-81ED-4DB2-BD59-A6C34878D82A}">
                    <a16:rowId xmlns:a16="http://schemas.microsoft.com/office/drawing/2014/main" val="2574302385"/>
                  </a:ext>
                </a:extLst>
              </a:tr>
              <a:tr h="357404">
                <a:tc>
                  <a:txBody>
                    <a:bodyPr/>
                    <a:lstStyle/>
                    <a:p>
                      <a:r>
                        <a:rPr lang="it-IT" sz="1400" dirty="0"/>
                        <a:t>Campania </a:t>
                      </a:r>
                    </a:p>
                  </a:txBody>
                  <a:tcPr/>
                </a:tc>
                <a:tc>
                  <a:txBody>
                    <a:bodyPr/>
                    <a:lstStyle/>
                    <a:p>
                      <a:r>
                        <a:rPr lang="it-IT" sz="1400" dirty="0"/>
                        <a:t>1</a:t>
                      </a:r>
                    </a:p>
                  </a:txBody>
                  <a:tcPr/>
                </a:tc>
                <a:tc>
                  <a:txBody>
                    <a:bodyPr/>
                    <a:lstStyle/>
                    <a:p>
                      <a:r>
                        <a:rPr lang="it-IT" sz="1400" dirty="0" err="1"/>
                        <a:t>NewSteel</a:t>
                      </a:r>
                      <a:r>
                        <a:rPr lang="it-IT" sz="1400" dirty="0"/>
                        <a:t> </a:t>
                      </a:r>
                    </a:p>
                  </a:txBody>
                  <a:tcPr/>
                </a:tc>
                <a:extLst>
                  <a:ext uri="{0D108BD9-81ED-4DB2-BD59-A6C34878D82A}">
                    <a16:rowId xmlns:a16="http://schemas.microsoft.com/office/drawing/2014/main" val="756467807"/>
                  </a:ext>
                </a:extLst>
              </a:tr>
              <a:tr h="357404">
                <a:tc>
                  <a:txBody>
                    <a:bodyPr/>
                    <a:lstStyle/>
                    <a:p>
                      <a:r>
                        <a:rPr lang="it-IT" sz="1400" dirty="0"/>
                        <a:t>Emilia-Romagna</a:t>
                      </a:r>
                    </a:p>
                  </a:txBody>
                  <a:tcPr/>
                </a:tc>
                <a:tc>
                  <a:txBody>
                    <a:bodyPr/>
                    <a:lstStyle/>
                    <a:p>
                      <a:r>
                        <a:rPr lang="it-IT" sz="1400" dirty="0"/>
                        <a:t>2</a:t>
                      </a:r>
                    </a:p>
                  </a:txBody>
                  <a:tcPr/>
                </a:tc>
                <a:tc>
                  <a:txBody>
                    <a:bodyPr/>
                    <a:lstStyle/>
                    <a:p>
                      <a:r>
                        <a:rPr lang="it-IT" sz="1400" dirty="0" err="1"/>
                        <a:t>Almacube</a:t>
                      </a:r>
                      <a:r>
                        <a:rPr lang="it-IT" sz="1400" dirty="0"/>
                        <a:t> dell’Università di Bologna e REI, del </a:t>
                      </a:r>
                      <a:r>
                        <a:rPr lang="it-IT" sz="1400" dirty="0" err="1"/>
                        <a:t>Tecnopolo</a:t>
                      </a:r>
                      <a:r>
                        <a:rPr lang="it-IT" sz="1400" dirty="0"/>
                        <a:t> di Reggio Emilia della rete HTN.</a:t>
                      </a:r>
                    </a:p>
                  </a:txBody>
                  <a:tcPr/>
                </a:tc>
                <a:extLst>
                  <a:ext uri="{0D108BD9-81ED-4DB2-BD59-A6C34878D82A}">
                    <a16:rowId xmlns:a16="http://schemas.microsoft.com/office/drawing/2014/main" val="2960516891"/>
                  </a:ext>
                </a:extLst>
              </a:tr>
              <a:tr h="499386">
                <a:tc>
                  <a:txBody>
                    <a:bodyPr/>
                    <a:lstStyle/>
                    <a:p>
                      <a:r>
                        <a:rPr lang="it-IT" sz="1400" dirty="0"/>
                        <a:t>Friuli-Venezia Giulia</a:t>
                      </a:r>
                    </a:p>
                  </a:txBody>
                  <a:tcPr/>
                </a:tc>
                <a:tc>
                  <a:txBody>
                    <a:bodyPr/>
                    <a:lstStyle/>
                    <a:p>
                      <a:r>
                        <a:rPr lang="it-IT" sz="1400" dirty="0"/>
                        <a:t>4</a:t>
                      </a:r>
                    </a:p>
                  </a:txBody>
                  <a:tcPr/>
                </a:tc>
                <a:tc>
                  <a:txBody>
                    <a:bodyPr/>
                    <a:lstStyle/>
                    <a:p>
                      <a:r>
                        <a:rPr lang="it-IT" sz="1400" dirty="0"/>
                        <a:t>Polo Tecnologico di Pordenone, BIC Incubatori FVG, Innovation </a:t>
                      </a:r>
                      <a:r>
                        <a:rPr lang="it-IT" sz="1400" dirty="0" err="1"/>
                        <a:t>Factory</a:t>
                      </a:r>
                      <a:r>
                        <a:rPr lang="it-IT" sz="1400" dirty="0"/>
                        <a:t> e Friuli Innovazione.</a:t>
                      </a:r>
                    </a:p>
                  </a:txBody>
                  <a:tcPr/>
                </a:tc>
                <a:extLst>
                  <a:ext uri="{0D108BD9-81ED-4DB2-BD59-A6C34878D82A}">
                    <a16:rowId xmlns:a16="http://schemas.microsoft.com/office/drawing/2014/main" val="468012012"/>
                  </a:ext>
                </a:extLst>
              </a:tr>
              <a:tr h="357404">
                <a:tc>
                  <a:txBody>
                    <a:bodyPr/>
                    <a:lstStyle/>
                    <a:p>
                      <a:r>
                        <a:rPr lang="it-IT" sz="1400" dirty="0"/>
                        <a:t>Lazio</a:t>
                      </a:r>
                    </a:p>
                  </a:txBody>
                  <a:tcPr/>
                </a:tc>
                <a:tc>
                  <a:txBody>
                    <a:bodyPr/>
                    <a:lstStyle/>
                    <a:p>
                      <a:r>
                        <a:rPr lang="it-IT" sz="1400" dirty="0"/>
                        <a:t>4</a:t>
                      </a:r>
                    </a:p>
                  </a:txBody>
                  <a:tcPr/>
                </a:tc>
                <a:tc>
                  <a:txBody>
                    <a:bodyPr/>
                    <a:lstStyle/>
                    <a:p>
                      <a:r>
                        <a:rPr lang="it-IT" sz="1400" dirty="0"/>
                        <a:t>BIC Lazio, Innova, </a:t>
                      </a:r>
                      <a:r>
                        <a:rPr lang="it-IT" sz="1400" dirty="0" err="1"/>
                        <a:t>LVenture</a:t>
                      </a:r>
                      <a:r>
                        <a:rPr lang="it-IT" sz="1400" dirty="0"/>
                        <a:t> Group, PI Campus</a:t>
                      </a:r>
                    </a:p>
                  </a:txBody>
                  <a:tcPr/>
                </a:tc>
                <a:extLst>
                  <a:ext uri="{0D108BD9-81ED-4DB2-BD59-A6C34878D82A}">
                    <a16:rowId xmlns:a16="http://schemas.microsoft.com/office/drawing/2014/main" val="2266134369"/>
                  </a:ext>
                </a:extLst>
              </a:tr>
            </a:tbl>
          </a:graphicData>
        </a:graphic>
      </p:graphicFrame>
    </p:spTree>
    <p:extLst>
      <p:ext uri="{BB962C8B-B14F-4D97-AF65-F5344CB8AC3E}">
        <p14:creationId xmlns:p14="http://schemas.microsoft.com/office/powerpoint/2010/main" val="336998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3B5256D-F659-465E-826C-62D4ABCCEA9C}"/>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037C7BEC-F020-4586-9D62-D237FD9C7E69}"/>
              </a:ext>
            </a:extLst>
          </p:cNvPr>
          <p:cNvSpPr>
            <a:spLocks noGrp="1"/>
          </p:cNvSpPr>
          <p:nvPr>
            <p:ph type="sldNum" sz="quarter" idx="12"/>
          </p:nvPr>
        </p:nvSpPr>
        <p:spPr/>
        <p:txBody>
          <a:bodyPr/>
          <a:lstStyle/>
          <a:p>
            <a:fld id="{BDD6702B-0038-4621-9C59-9CEA91FE7546}" type="slidenum">
              <a:rPr lang="it-IT" smtClean="0"/>
              <a:t>26</a:t>
            </a:fld>
            <a:endParaRPr lang="it-IT"/>
          </a:p>
        </p:txBody>
      </p:sp>
      <p:sp>
        <p:nvSpPr>
          <p:cNvPr id="4" name="CasellaDiTesto 3">
            <a:extLst>
              <a:ext uri="{FF2B5EF4-FFF2-40B4-BE49-F238E27FC236}">
                <a16:creationId xmlns:a16="http://schemas.microsoft.com/office/drawing/2014/main" id="{54378AF5-2555-4857-B78D-A2F26D9F7755}"/>
              </a:ext>
            </a:extLst>
          </p:cNvPr>
          <p:cNvSpPr txBox="1"/>
          <p:nvPr/>
        </p:nvSpPr>
        <p:spPr>
          <a:xfrm>
            <a:off x="838200" y="1348335"/>
            <a:ext cx="10726994" cy="4893647"/>
          </a:xfrm>
          <a:prstGeom prst="rect">
            <a:avLst/>
          </a:prstGeom>
          <a:noFill/>
        </p:spPr>
        <p:txBody>
          <a:bodyPr wrap="square" rtlCol="0">
            <a:spAutoFit/>
          </a:bodyPr>
          <a:lstStyle/>
          <a:p>
            <a:r>
              <a:rPr lang="it-IT" sz="1400" dirty="0"/>
              <a:t>La regione </a:t>
            </a:r>
            <a:r>
              <a:rPr lang="it-IT" sz="1400" b="1" dirty="0"/>
              <a:t>Friuli-Venezia Giulia</a:t>
            </a:r>
            <a:r>
              <a:rPr lang="it-IT" sz="1400" dirty="0"/>
              <a:t> ospita 4 incubatori certificati:</a:t>
            </a:r>
          </a:p>
          <a:p>
            <a:endParaRPr lang="it-IT" sz="1400" dirty="0"/>
          </a:p>
          <a:p>
            <a:pPr marL="342900" indent="-342900">
              <a:buFont typeface="+mj-lt"/>
              <a:buAutoNum type="arabicPeriod"/>
            </a:pPr>
            <a:r>
              <a:rPr lang="it-IT" sz="1400" b="1" dirty="0"/>
              <a:t>Polo Tecnologico di Pordenone </a:t>
            </a:r>
            <a:r>
              <a:rPr lang="it-IT" sz="1400" dirty="0"/>
              <a:t>nasce nel 2002, ma nel 2011 dà vita al Parco “Andrea Galvani” ospitando 40 imprese e dedicandosi all’innovazione e al trasferimento tecnologico.</a:t>
            </a:r>
            <a:br>
              <a:rPr lang="it-IT" sz="1400" dirty="0"/>
            </a:br>
            <a:r>
              <a:rPr lang="it-IT" sz="1400" dirty="0"/>
              <a:t>Il supporto del Polo Tecnologico di Pordenone </a:t>
            </a:r>
            <a:r>
              <a:rPr lang="it-IT" sz="1400" dirty="0" err="1"/>
              <a:t>all</a:t>
            </a:r>
            <a:r>
              <a:rPr lang="it-IT" sz="1400" dirty="0"/>
              <a:t> start-up parte dalla definizione del business model </a:t>
            </a:r>
            <a:r>
              <a:rPr lang="it-IT" sz="1400" dirty="0" err="1"/>
              <a:t>canvas</a:t>
            </a:r>
            <a:r>
              <a:rPr lang="it-IT" sz="1400" dirty="0"/>
              <a:t>, per poi offrire spazi di </a:t>
            </a:r>
            <a:r>
              <a:rPr lang="it-IT" sz="1400" dirty="0" err="1"/>
              <a:t>coworking</a:t>
            </a:r>
            <a:r>
              <a:rPr lang="it-IT" sz="1400" dirty="0"/>
              <a:t>, un servizio di assistenza per la ricerca dei finanziamenti, orientamenti legali e internazionalizzazione, fino al supporto per la business intelligence e la documentazione dei brevetti. </a:t>
            </a:r>
          </a:p>
          <a:p>
            <a:pPr marL="342900" indent="-342900">
              <a:buFont typeface="+mj-lt"/>
              <a:buAutoNum type="arabicPeriod"/>
            </a:pPr>
            <a:r>
              <a:rPr lang="it-IT" sz="1400" b="1" dirty="0"/>
              <a:t>BIC Incubatori FVG </a:t>
            </a:r>
            <a:r>
              <a:rPr lang="it-IT" sz="1400" dirty="0"/>
              <a:t>ha sede a Trieste ed è situato nella zona industriale, occupando un’area di 12.000 mq. Fa parte del gruppo </a:t>
            </a:r>
            <a:r>
              <a:rPr lang="it-IT" sz="1400" dirty="0" err="1"/>
              <a:t>Friulia</a:t>
            </a:r>
            <a:r>
              <a:rPr lang="it-IT" sz="1400" dirty="0"/>
              <a:t> e offre due tipologie di servizi: logistici e finanziari.</a:t>
            </a:r>
            <a:br>
              <a:rPr lang="it-IT" sz="1400" dirty="0"/>
            </a:br>
            <a:r>
              <a:rPr lang="it-IT" sz="1400" dirty="0"/>
              <a:t>I servizi logistici offrono ospitalità a laboratori di ricerca, joint venture e centri di ricerca, fornendo locali attrezzati, oltre a un sostegno nella redazione di piani finanziari, attività di tutoring e informazioni sulle agevolazioni fiscali. I servizi finanziari dell’incubatore riguardano il Piano di Rafforzamento PMI, al quale </a:t>
            </a:r>
            <a:r>
              <a:rPr lang="it-IT" sz="1400" dirty="0" err="1"/>
              <a:t>Friulia</a:t>
            </a:r>
            <a:r>
              <a:rPr lang="it-IT" sz="1400" dirty="0"/>
              <a:t> dedica fino a dedica € 50 milioni di euro del proprio patrimonio per il rafforzamento della struttura patrimoniale delle aziende. </a:t>
            </a:r>
          </a:p>
          <a:p>
            <a:pPr marL="342900" indent="-342900">
              <a:buFont typeface="+mj-lt"/>
              <a:buAutoNum type="arabicPeriod"/>
            </a:pPr>
            <a:r>
              <a:rPr lang="it-IT" sz="1400" b="1" dirty="0"/>
              <a:t>Innovation </a:t>
            </a:r>
            <a:r>
              <a:rPr lang="it-IT" sz="1400" b="1" dirty="0" err="1"/>
              <a:t>Factory</a:t>
            </a:r>
            <a:r>
              <a:rPr lang="it-IT" sz="1400" b="1" dirty="0"/>
              <a:t> </a:t>
            </a:r>
            <a:r>
              <a:rPr lang="it-IT" sz="1400" dirty="0"/>
              <a:t>è l’incubatore certificato di Area Science Park attivo dal 2006, iscritto nella sezione speciale presso il Registro delle Imprese dal 2013. L’incubatore offre un servizio che parte dall’assistenza e formazione dedicata per partire dell’idea di business fino all’individuazione del business model e alla redazione del business plan, ma offre anche un affiancamento per la ricerca di bandi e finanziamenti, spazi attrezzati e la possibilità di networking. </a:t>
            </a:r>
          </a:p>
          <a:p>
            <a:pPr marL="342900" indent="-342900">
              <a:buFont typeface="+mj-lt"/>
              <a:buAutoNum type="arabicPeriod"/>
            </a:pPr>
            <a:r>
              <a:rPr lang="it-IT" sz="1400" b="1" dirty="0"/>
              <a:t>Friuli Innovazione </a:t>
            </a:r>
            <a:r>
              <a:rPr lang="it-IT" sz="1400" dirty="0"/>
              <a:t>è il centro di ricerca e di trasferimento tecnologico che si occupa dell’incubatore certificato Techno </a:t>
            </a:r>
            <a:r>
              <a:rPr lang="it-IT" sz="1400" dirty="0" err="1"/>
              <a:t>Seed</a:t>
            </a:r>
            <a:r>
              <a:rPr lang="it-IT" sz="1400" dirty="0"/>
              <a:t> e del Parco Scientifico e Tecnologico Luigi Danieli di Udine, nato nel 1999 su iniziativa dell’Università di Udine, di Confindustria Udine, del Centro Ricerche Fiat, di </a:t>
            </a:r>
            <a:r>
              <a:rPr lang="it-IT" sz="1400" dirty="0" err="1"/>
              <a:t>Agemont</a:t>
            </a:r>
            <a:r>
              <a:rPr lang="it-IT" sz="1400" dirty="0"/>
              <a:t>, dell’Unione degli Industriali di Pordenone e della Fondazione CRUP. I principali settori d’interesse sono </a:t>
            </a:r>
            <a:r>
              <a:rPr lang="it-IT" sz="1400" dirty="0" err="1"/>
              <a:t>extended</a:t>
            </a:r>
            <a:r>
              <a:rPr lang="it-IT" sz="1400" dirty="0"/>
              <a:t> ICT, Metallurgia e Tecnologia delle Superfici e dei Materiali Avanzati, Energia e Ambiente, Biotecnologie, Legno, con uno sguardo all’internazionalizzazione</a:t>
            </a:r>
            <a:r>
              <a:rPr lang="it-IT" dirty="0"/>
              <a:t> </a:t>
            </a:r>
          </a:p>
        </p:txBody>
      </p:sp>
      <p:sp>
        <p:nvSpPr>
          <p:cNvPr id="5" name="Titolo 1">
            <a:extLst>
              <a:ext uri="{FF2B5EF4-FFF2-40B4-BE49-F238E27FC236}">
                <a16:creationId xmlns:a16="http://schemas.microsoft.com/office/drawing/2014/main" id="{6A52DC1A-FD3E-4F12-9B99-6EFF1CF3BF90}"/>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Incubatori certificati in FVG</a:t>
            </a:r>
          </a:p>
        </p:txBody>
      </p:sp>
    </p:spTree>
    <p:extLst>
      <p:ext uri="{BB962C8B-B14F-4D97-AF65-F5344CB8AC3E}">
        <p14:creationId xmlns:p14="http://schemas.microsoft.com/office/powerpoint/2010/main" val="1983826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5CFD308-5A49-4E5C-9AA8-3EE39397D0FE}"/>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573D873E-C6DF-43E5-ADBE-7F5BAA37FDF7}"/>
              </a:ext>
            </a:extLst>
          </p:cNvPr>
          <p:cNvSpPr>
            <a:spLocks noGrp="1"/>
          </p:cNvSpPr>
          <p:nvPr>
            <p:ph type="sldNum" sz="quarter" idx="12"/>
          </p:nvPr>
        </p:nvSpPr>
        <p:spPr/>
        <p:txBody>
          <a:bodyPr/>
          <a:lstStyle/>
          <a:p>
            <a:fld id="{BDD6702B-0038-4621-9C59-9CEA91FE7546}" type="slidenum">
              <a:rPr lang="it-IT" smtClean="0"/>
              <a:t>27</a:t>
            </a:fld>
            <a:endParaRPr lang="it-IT"/>
          </a:p>
        </p:txBody>
      </p:sp>
      <p:sp>
        <p:nvSpPr>
          <p:cNvPr id="4" name="CasellaDiTesto 3">
            <a:extLst>
              <a:ext uri="{FF2B5EF4-FFF2-40B4-BE49-F238E27FC236}">
                <a16:creationId xmlns:a16="http://schemas.microsoft.com/office/drawing/2014/main" id="{4119FA74-C62F-494B-8A41-A406FD218FC5}"/>
              </a:ext>
            </a:extLst>
          </p:cNvPr>
          <p:cNvSpPr txBox="1"/>
          <p:nvPr/>
        </p:nvSpPr>
        <p:spPr>
          <a:xfrm>
            <a:off x="838200" y="1045356"/>
            <a:ext cx="10950677" cy="5478423"/>
          </a:xfrm>
          <a:prstGeom prst="rect">
            <a:avLst/>
          </a:prstGeom>
          <a:noFill/>
        </p:spPr>
        <p:txBody>
          <a:bodyPr wrap="square" rtlCol="0">
            <a:spAutoFit/>
          </a:bodyPr>
          <a:lstStyle/>
          <a:p>
            <a:pPr marL="342900" indent="-342900">
              <a:buFont typeface="+mj-lt"/>
              <a:buAutoNum type="arabicPeriod"/>
            </a:pPr>
            <a:r>
              <a:rPr lang="it-IT" sz="1400" dirty="0"/>
              <a:t>essere una </a:t>
            </a:r>
            <a:r>
              <a:rPr lang="it-IT" sz="1400" b="1" dirty="0"/>
              <a:t>società di capitali</a:t>
            </a:r>
            <a:r>
              <a:rPr lang="it-IT" sz="1400" dirty="0"/>
              <a:t>, anche in forma cooperativa, di </a:t>
            </a:r>
            <a:r>
              <a:rPr lang="it-IT" sz="1400" b="1" dirty="0"/>
              <a:t>diritto italiano</a:t>
            </a:r>
            <a:r>
              <a:rPr lang="it-IT" sz="1400" dirty="0"/>
              <a:t>, ovvero una </a:t>
            </a:r>
            <a:r>
              <a:rPr lang="it-IT" sz="1400" dirty="0" err="1"/>
              <a:t>Societas</a:t>
            </a:r>
            <a:r>
              <a:rPr lang="it-IT" sz="1400" dirty="0"/>
              <a:t> </a:t>
            </a:r>
            <a:r>
              <a:rPr lang="it-IT" sz="1400" dirty="0" err="1"/>
              <a:t>Europaea</a:t>
            </a:r>
            <a:r>
              <a:rPr lang="it-IT" sz="1400" dirty="0"/>
              <a:t> residente in Italia, e le cui attività ed oggetto sociale devono riguardare il sostegno alle </a:t>
            </a:r>
            <a:r>
              <a:rPr lang="it-IT" sz="1400" b="1" dirty="0"/>
              <a:t>start-up innovative</a:t>
            </a:r>
            <a:r>
              <a:rPr lang="it-IT" sz="1400" dirty="0"/>
              <a:t> per favorirne la nascita e lo sviluppo, ma anche occuparsi del </a:t>
            </a:r>
            <a:r>
              <a:rPr lang="it-IT" sz="1400" b="1" dirty="0"/>
              <a:t>trasferimento tecnologico</a:t>
            </a:r>
            <a:r>
              <a:rPr lang="it-IT" sz="1400" dirty="0"/>
              <a:t> e i processi di ricerca. L’attività deve essere svolta tramite l’offerta di </a:t>
            </a:r>
            <a:r>
              <a:rPr lang="it-IT" sz="1400" b="1" dirty="0"/>
              <a:t>spazi fisici</a:t>
            </a:r>
            <a:r>
              <a:rPr lang="it-IT" sz="1400" dirty="0"/>
              <a:t> dedicati (come ad esempio i co-</a:t>
            </a:r>
            <a:r>
              <a:rPr lang="it-IT" sz="1400" dirty="0" err="1"/>
              <a:t>working</a:t>
            </a:r>
            <a:r>
              <a:rPr lang="it-IT" sz="1400" dirty="0"/>
              <a:t>) e di servizi di </a:t>
            </a:r>
            <a:r>
              <a:rPr lang="it-IT" sz="1400" b="1" dirty="0"/>
              <a:t>consulenza</a:t>
            </a:r>
            <a:r>
              <a:rPr lang="it-IT" sz="1400" dirty="0"/>
              <a:t>;</a:t>
            </a:r>
          </a:p>
          <a:p>
            <a:pPr marL="342900" indent="-342900">
              <a:buFont typeface="+mj-lt"/>
              <a:buAutoNum type="arabicPeriod"/>
            </a:pPr>
            <a:r>
              <a:rPr lang="it-IT" sz="1400" dirty="0"/>
              <a:t>i servizi offerti dall’incubatore devono rispettare i valori minimi indicati nelle tabelle allegate al decreto, raggiungendo un punteggio complessivo minimo di almeno 35 punti nella tabella A e di almeno 50 punti nella tabella B; </a:t>
            </a:r>
          </a:p>
          <a:p>
            <a:pPr marL="342900" indent="-342900">
              <a:buFont typeface="+mj-lt"/>
              <a:buAutoNum type="arabicPeriod"/>
            </a:pPr>
            <a:r>
              <a:rPr lang="it-IT" sz="1400" dirty="0"/>
              <a:t>tra le specifiche richieste dalla tabella A troviamo una superficie della </a:t>
            </a:r>
            <a:r>
              <a:rPr lang="it-IT" sz="1400" b="1" dirty="0"/>
              <a:t>struttura</a:t>
            </a:r>
            <a:r>
              <a:rPr lang="it-IT" sz="1400" dirty="0"/>
              <a:t> che ospita l’incubatore di almeno 500 mq, la velocità di trasmissione dei dati di </a:t>
            </a:r>
            <a:r>
              <a:rPr lang="it-IT" sz="1400" b="1" dirty="0"/>
              <a:t>collegamento internet</a:t>
            </a:r>
            <a:r>
              <a:rPr lang="it-IT" sz="1400" dirty="0"/>
              <a:t> di almeno 10 Mbps o in alternativa la presenza di macchinari per prove e sperimentazioni o per la realizzazione di </a:t>
            </a:r>
            <a:r>
              <a:rPr lang="it-IT" sz="1400" b="1" dirty="0"/>
              <a:t>prototipi</a:t>
            </a:r>
            <a:r>
              <a:rPr lang="it-IT" sz="1400" dirty="0"/>
              <a:t>, almeno 3 strutture tecniche di consulenza alle start-up innovative con specifiche competenze e che abbia almeno 15 anni cumulativi di esperienza in materia, e infine l’esistenza di contratti o convenzioni con </a:t>
            </a:r>
            <a:r>
              <a:rPr lang="it-IT" sz="1400" b="1" dirty="0"/>
              <a:t>centri di ricerca</a:t>
            </a:r>
            <a:r>
              <a:rPr lang="it-IT" sz="1400" dirty="0"/>
              <a:t> e </a:t>
            </a:r>
            <a:r>
              <a:rPr lang="it-IT" sz="1400" b="1" dirty="0"/>
              <a:t>università</a:t>
            </a:r>
            <a:r>
              <a:rPr lang="it-IT" sz="1400" dirty="0"/>
              <a:t>, oppure </a:t>
            </a:r>
            <a:r>
              <a:rPr lang="it-IT" sz="1400" b="1" dirty="0"/>
              <a:t>partner finanziari</a:t>
            </a:r>
            <a:r>
              <a:rPr lang="it-IT" sz="1400" dirty="0"/>
              <a:t> (come fondi di venture capital e istituti di credito) o </a:t>
            </a:r>
            <a:r>
              <a:rPr lang="it-IT" sz="1400" b="1" dirty="0"/>
              <a:t>istituzioni pubbliche</a:t>
            </a:r>
            <a:r>
              <a:rPr lang="it-IT" sz="1400" dirty="0"/>
              <a:t> (come ad esempio la Pubblica Amministrazione e la Camera di Commercio) interessati allo sviluppo delle start-up innovative;</a:t>
            </a:r>
          </a:p>
          <a:p>
            <a:pPr marL="342900" indent="-342900">
              <a:buFont typeface="+mj-lt"/>
              <a:buAutoNum type="arabicPeriod"/>
            </a:pPr>
            <a:r>
              <a:rPr lang="it-IT" sz="1400" dirty="0"/>
              <a:t>la tabella B prevede almeno 100 </a:t>
            </a:r>
            <a:r>
              <a:rPr lang="it-IT" sz="1400" b="1" dirty="0"/>
              <a:t>candidature</a:t>
            </a:r>
            <a:r>
              <a:rPr lang="it-IT" sz="1400" dirty="0"/>
              <a:t> ricevute dall’incubatore, almeno 10 </a:t>
            </a:r>
            <a:r>
              <a:rPr lang="it-IT" sz="1400" b="1" dirty="0"/>
              <a:t>start-up innovative incubate</a:t>
            </a:r>
            <a:r>
              <a:rPr lang="it-IT" sz="1400" dirty="0"/>
              <a:t> con ospitalità continua in uno spazio dedicato nella sede dell’incubatore e almeno 30 collaboratori che operino in tali start-up, almeno 3 start-up innovative che abbiano terminato il percorso di incubazione nell’ultimo anno e siano attive al momento dell’autocertificazione, almeno 2 start-up innovative devono coinvolgere cittadini non UE che beneficino dei programmi </a:t>
            </a:r>
            <a:r>
              <a:rPr lang="it-IT" sz="1400" b="1" dirty="0"/>
              <a:t>Italia Startup Visa</a:t>
            </a:r>
            <a:r>
              <a:rPr lang="it-IT" sz="1400" dirty="0"/>
              <a:t> o </a:t>
            </a:r>
            <a:r>
              <a:rPr lang="it-IT" sz="1400" b="1" dirty="0"/>
              <a:t>Italia Startup </a:t>
            </a:r>
            <a:r>
              <a:rPr lang="it-IT" sz="1400" b="1" dirty="0" err="1"/>
              <a:t>Hub</a:t>
            </a:r>
            <a:r>
              <a:rPr lang="it-IT" sz="1400" dirty="0"/>
              <a:t>, almeno 5 </a:t>
            </a:r>
            <a:r>
              <a:rPr lang="it-IT" sz="1400" b="1" dirty="0"/>
              <a:t>brevetti registrati</a:t>
            </a:r>
            <a:r>
              <a:rPr lang="it-IT" sz="1400" dirty="0"/>
              <a:t> dalle start-up incubate, nessuna variazione del totale dei collaboratori e del totale del valore della produzione delle start-up innovative incubate, e infine almeno uno dei requisiti tra 500.000 euro di </a:t>
            </a:r>
            <a:r>
              <a:rPr lang="it-IT" sz="1400" b="1" dirty="0"/>
              <a:t>capitale di rischio</a:t>
            </a:r>
            <a:r>
              <a:rPr lang="it-IT" sz="1400" dirty="0"/>
              <a:t> totale investito nelle start-up incubate o 500.000 euro di </a:t>
            </a:r>
            <a:r>
              <a:rPr lang="it-IT" sz="1400" b="1" dirty="0"/>
              <a:t>fondi pubblici</a:t>
            </a:r>
            <a:r>
              <a:rPr lang="it-IT" sz="1400" dirty="0"/>
              <a:t> di origine comunitaria, nazionale o regionale ricevuti dalle start-up.</a:t>
            </a:r>
          </a:p>
          <a:p>
            <a:pPr marL="342900" indent="-342900">
              <a:buFont typeface="+mj-lt"/>
              <a:buAutoNum type="arabicPeriod"/>
            </a:pPr>
            <a:r>
              <a:rPr lang="it-IT" sz="1400" dirty="0"/>
              <a:t>Una volta definito il possesso dei requisiti, il rappresentante legale dell’incubatore dovrà rilasciare una </a:t>
            </a:r>
            <a:r>
              <a:rPr lang="it-IT" sz="1400" b="1" dirty="0"/>
              <a:t>dichiarazione</a:t>
            </a:r>
            <a:r>
              <a:rPr lang="it-IT" sz="1400" dirty="0"/>
              <a:t> in merito presso la Camera di Commercio competente per territorio, la quale aggiornerà la sezione relativa sul portale Registro delle Imprese, mentre il Ministero dello Sviluppo Economico esaminerà ogni anno i dati. Gli incubatori certificati dovranno conservare tutti gli atti e i documenti che provino la veridicità dell’</a:t>
            </a:r>
            <a:r>
              <a:rPr lang="it-IT" sz="1400" b="1" dirty="0"/>
              <a:t>autodichiarazione del possesso dei requisiti</a:t>
            </a:r>
            <a:r>
              <a:rPr lang="it-IT" sz="1400" dirty="0"/>
              <a:t> per almeno 5 anni dalla data di iscrizione nella sezione speciale del Registro delle Imprese, ma se ai controlli dovesse emergere l’insussistenza dei requisiti dichiarati, l’incubatore verrà cancellato dall’elenco e perderà i benefici fiscali previsti. </a:t>
            </a:r>
          </a:p>
        </p:txBody>
      </p:sp>
      <p:sp>
        <p:nvSpPr>
          <p:cNvPr id="5" name="Titolo 1">
            <a:extLst>
              <a:ext uri="{FF2B5EF4-FFF2-40B4-BE49-F238E27FC236}">
                <a16:creationId xmlns:a16="http://schemas.microsoft.com/office/drawing/2014/main" id="{F44B68C3-190F-4898-B4E0-64A530BEB44E}"/>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Requisiti per gli incubatori </a:t>
            </a:r>
            <a:r>
              <a:rPr lang="it-IT" sz="1400" dirty="0">
                <a:solidFill>
                  <a:srgbClr val="0070C0"/>
                </a:solidFill>
              </a:rPr>
              <a:t>(fonte cwi.it e Gazzetta Ufficiale della Repubblica Italiana)</a:t>
            </a:r>
            <a:endParaRPr lang="it-IT" sz="2400" dirty="0">
              <a:solidFill>
                <a:srgbClr val="0070C0"/>
              </a:solidFill>
            </a:endParaRPr>
          </a:p>
        </p:txBody>
      </p:sp>
    </p:spTree>
    <p:extLst>
      <p:ext uri="{BB962C8B-B14F-4D97-AF65-F5344CB8AC3E}">
        <p14:creationId xmlns:p14="http://schemas.microsoft.com/office/powerpoint/2010/main" val="4209197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95B834C8-DD07-46EF-9EC3-22EFFE6DFF75}"/>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62844781-900F-45F9-A580-CB88907F07F8}"/>
              </a:ext>
            </a:extLst>
          </p:cNvPr>
          <p:cNvSpPr>
            <a:spLocks noGrp="1"/>
          </p:cNvSpPr>
          <p:nvPr>
            <p:ph type="sldNum" sz="quarter" idx="12"/>
          </p:nvPr>
        </p:nvSpPr>
        <p:spPr/>
        <p:txBody>
          <a:bodyPr/>
          <a:lstStyle/>
          <a:p>
            <a:fld id="{BDD6702B-0038-4621-9C59-9CEA91FE7546}" type="slidenum">
              <a:rPr lang="it-IT" smtClean="0"/>
              <a:t>28</a:t>
            </a:fld>
            <a:endParaRPr lang="it-IT"/>
          </a:p>
        </p:txBody>
      </p:sp>
      <p:sp>
        <p:nvSpPr>
          <p:cNvPr id="5" name="Titolo 1">
            <a:extLst>
              <a:ext uri="{FF2B5EF4-FFF2-40B4-BE49-F238E27FC236}">
                <a16:creationId xmlns:a16="http://schemas.microsoft.com/office/drawing/2014/main" id="{6AAA1286-91E7-412A-8993-3C58A2B444C7}"/>
              </a:ext>
            </a:extLst>
          </p:cNvPr>
          <p:cNvSpPr txBox="1">
            <a:spLocks/>
          </p:cNvSpPr>
          <p:nvPr/>
        </p:nvSpPr>
        <p:spPr>
          <a:xfrm>
            <a:off x="838200" y="38288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dirty="0" err="1">
                <a:solidFill>
                  <a:srgbClr val="0070C0"/>
                </a:solidFill>
              </a:rPr>
              <a:t>Equity</a:t>
            </a:r>
            <a:r>
              <a:rPr lang="it-IT" sz="2800" dirty="0">
                <a:solidFill>
                  <a:srgbClr val="0070C0"/>
                </a:solidFill>
              </a:rPr>
              <a:t> </a:t>
            </a:r>
            <a:r>
              <a:rPr lang="it-IT" sz="2800" dirty="0" err="1">
                <a:solidFill>
                  <a:srgbClr val="0070C0"/>
                </a:solidFill>
              </a:rPr>
              <a:t>crowd</a:t>
            </a:r>
            <a:r>
              <a:rPr lang="it-IT" sz="2800" dirty="0">
                <a:solidFill>
                  <a:srgbClr val="0070C0"/>
                </a:solidFill>
              </a:rPr>
              <a:t> </a:t>
            </a:r>
            <a:r>
              <a:rPr lang="it-IT" sz="2800" dirty="0" err="1">
                <a:solidFill>
                  <a:srgbClr val="0070C0"/>
                </a:solidFill>
              </a:rPr>
              <a:t>funding</a:t>
            </a:r>
            <a:r>
              <a:rPr lang="it-IT" sz="2800" dirty="0">
                <a:solidFill>
                  <a:srgbClr val="0070C0"/>
                </a:solidFill>
              </a:rPr>
              <a:t> in Italia, dal 2014 a Novembre 2017</a:t>
            </a:r>
          </a:p>
        </p:txBody>
      </p:sp>
      <p:sp>
        <p:nvSpPr>
          <p:cNvPr id="6" name="CasellaDiTesto 5">
            <a:extLst>
              <a:ext uri="{FF2B5EF4-FFF2-40B4-BE49-F238E27FC236}">
                <a16:creationId xmlns:a16="http://schemas.microsoft.com/office/drawing/2014/main" id="{D1286179-DEDE-4797-AC37-C8294EED9686}"/>
              </a:ext>
            </a:extLst>
          </p:cNvPr>
          <p:cNvSpPr txBox="1"/>
          <p:nvPr/>
        </p:nvSpPr>
        <p:spPr>
          <a:xfrm>
            <a:off x="8527026" y="5938748"/>
            <a:ext cx="2094271" cy="600164"/>
          </a:xfrm>
          <a:prstGeom prst="rect">
            <a:avLst/>
          </a:prstGeom>
          <a:noFill/>
        </p:spPr>
        <p:txBody>
          <a:bodyPr wrap="square" rtlCol="0">
            <a:spAutoFit/>
          </a:bodyPr>
          <a:lstStyle/>
          <a:p>
            <a:r>
              <a:rPr lang="it-IT" sz="1100" dirty="0"/>
              <a:t>Fonte Sole 24 Ore, elaborazione by Osservatorio Crowdfunding del Politecnico di Milano</a:t>
            </a:r>
          </a:p>
        </p:txBody>
      </p:sp>
      <p:pic>
        <p:nvPicPr>
          <p:cNvPr id="8" name="Immagine 7">
            <a:extLst>
              <a:ext uri="{FF2B5EF4-FFF2-40B4-BE49-F238E27FC236}">
                <a16:creationId xmlns:a16="http://schemas.microsoft.com/office/drawing/2014/main" id="{CD2AF884-1C89-4321-8E2E-E760C3CD964D}"/>
              </a:ext>
            </a:extLst>
          </p:cNvPr>
          <p:cNvPicPr>
            <a:picLocks noChangeAspect="1"/>
          </p:cNvPicPr>
          <p:nvPr/>
        </p:nvPicPr>
        <p:blipFill rotWithShape="1">
          <a:blip r:embed="rId2"/>
          <a:srcRect l="14435" t="20931" r="13750" b="12115"/>
          <a:stretch/>
        </p:blipFill>
        <p:spPr>
          <a:xfrm>
            <a:off x="2762865" y="1470310"/>
            <a:ext cx="6161747" cy="3231371"/>
          </a:xfrm>
          <a:prstGeom prst="rect">
            <a:avLst/>
          </a:prstGeom>
        </p:spPr>
      </p:pic>
    </p:spTree>
    <p:extLst>
      <p:ext uri="{BB962C8B-B14F-4D97-AF65-F5344CB8AC3E}">
        <p14:creationId xmlns:p14="http://schemas.microsoft.com/office/powerpoint/2010/main" val="79333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59931E34-3BCF-4182-A152-1F9C7E573EF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2D660A68-4557-4AE1-92D4-95CA4161A40F}"/>
              </a:ext>
            </a:extLst>
          </p:cNvPr>
          <p:cNvSpPr>
            <a:spLocks noGrp="1"/>
          </p:cNvSpPr>
          <p:nvPr>
            <p:ph type="sldNum" sz="quarter" idx="12"/>
          </p:nvPr>
        </p:nvSpPr>
        <p:spPr/>
        <p:txBody>
          <a:bodyPr/>
          <a:lstStyle/>
          <a:p>
            <a:fld id="{BDD6702B-0038-4621-9C59-9CEA91FE7546}" type="slidenum">
              <a:rPr lang="it-IT" smtClean="0"/>
              <a:t>29</a:t>
            </a:fld>
            <a:endParaRPr lang="it-IT"/>
          </a:p>
        </p:txBody>
      </p:sp>
      <p:pic>
        <p:nvPicPr>
          <p:cNvPr id="6" name="Immagine 5">
            <a:extLst>
              <a:ext uri="{FF2B5EF4-FFF2-40B4-BE49-F238E27FC236}">
                <a16:creationId xmlns:a16="http://schemas.microsoft.com/office/drawing/2014/main" id="{8E04A089-7CD0-4C90-9925-4C382F686C33}"/>
              </a:ext>
            </a:extLst>
          </p:cNvPr>
          <p:cNvPicPr>
            <a:picLocks noChangeAspect="1"/>
          </p:cNvPicPr>
          <p:nvPr/>
        </p:nvPicPr>
        <p:blipFill rotWithShape="1">
          <a:blip r:embed="rId2"/>
          <a:srcRect l="14516" t="20788" r="14032" b="14408"/>
          <a:stretch/>
        </p:blipFill>
        <p:spPr>
          <a:xfrm>
            <a:off x="1740309" y="1306358"/>
            <a:ext cx="8711381" cy="4444182"/>
          </a:xfrm>
          <a:prstGeom prst="rect">
            <a:avLst/>
          </a:prstGeom>
        </p:spPr>
      </p:pic>
      <p:sp>
        <p:nvSpPr>
          <p:cNvPr id="7" name="CasellaDiTesto 6">
            <a:extLst>
              <a:ext uri="{FF2B5EF4-FFF2-40B4-BE49-F238E27FC236}">
                <a16:creationId xmlns:a16="http://schemas.microsoft.com/office/drawing/2014/main" id="{FFE982F3-D04B-47E5-A3E0-BC52F0C4A45C}"/>
              </a:ext>
            </a:extLst>
          </p:cNvPr>
          <p:cNvSpPr txBox="1"/>
          <p:nvPr/>
        </p:nvSpPr>
        <p:spPr>
          <a:xfrm>
            <a:off x="8527026" y="5938748"/>
            <a:ext cx="2094271" cy="600164"/>
          </a:xfrm>
          <a:prstGeom prst="rect">
            <a:avLst/>
          </a:prstGeom>
          <a:noFill/>
        </p:spPr>
        <p:txBody>
          <a:bodyPr wrap="square" rtlCol="0">
            <a:spAutoFit/>
          </a:bodyPr>
          <a:lstStyle/>
          <a:p>
            <a:r>
              <a:rPr lang="it-IT" sz="1100" dirty="0"/>
              <a:t>Fonte Sole 24 Ore, elaborazione by Osservatorio Crowdfunding del Politecnico di Milano</a:t>
            </a:r>
          </a:p>
        </p:txBody>
      </p:sp>
      <p:sp>
        <p:nvSpPr>
          <p:cNvPr id="8" name="Titolo 1">
            <a:extLst>
              <a:ext uri="{FF2B5EF4-FFF2-40B4-BE49-F238E27FC236}">
                <a16:creationId xmlns:a16="http://schemas.microsoft.com/office/drawing/2014/main" id="{E1AB09D3-B8DA-4A20-A07C-5D975E144CBD}"/>
              </a:ext>
            </a:extLst>
          </p:cNvPr>
          <p:cNvSpPr txBox="1">
            <a:spLocks/>
          </p:cNvSpPr>
          <p:nvPr/>
        </p:nvSpPr>
        <p:spPr>
          <a:xfrm>
            <a:off x="405064" y="625644"/>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CROWDFUNDING risultati piattaforme</a:t>
            </a:r>
          </a:p>
        </p:txBody>
      </p:sp>
    </p:spTree>
    <p:extLst>
      <p:ext uri="{BB962C8B-B14F-4D97-AF65-F5344CB8AC3E}">
        <p14:creationId xmlns:p14="http://schemas.microsoft.com/office/powerpoint/2010/main" val="4077697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B1C2593-E29B-4645-9460-4B4182E6BE6C}"/>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0361FC95-5F08-40DD-A8B9-CEA8E67ECE50}"/>
              </a:ext>
            </a:extLst>
          </p:cNvPr>
          <p:cNvSpPr>
            <a:spLocks noGrp="1"/>
          </p:cNvSpPr>
          <p:nvPr>
            <p:ph type="sldNum" sz="quarter" idx="12"/>
          </p:nvPr>
        </p:nvSpPr>
        <p:spPr/>
        <p:txBody>
          <a:bodyPr/>
          <a:lstStyle/>
          <a:p>
            <a:fld id="{BDD6702B-0038-4621-9C59-9CEA91FE7546}" type="slidenum">
              <a:rPr lang="it-IT" smtClean="0"/>
              <a:t>3</a:t>
            </a:fld>
            <a:endParaRPr lang="it-IT"/>
          </a:p>
        </p:txBody>
      </p:sp>
      <p:sp>
        <p:nvSpPr>
          <p:cNvPr id="4" name="Titolo 1">
            <a:extLst>
              <a:ext uri="{FF2B5EF4-FFF2-40B4-BE49-F238E27FC236}">
                <a16:creationId xmlns:a16="http://schemas.microsoft.com/office/drawing/2014/main" id="{4B1FB980-A80C-43DD-80D3-974999977EAD}"/>
              </a:ext>
            </a:extLst>
          </p:cNvPr>
          <p:cNvSpPr txBox="1">
            <a:spLocks/>
          </p:cNvSpPr>
          <p:nvPr/>
        </p:nvSpPr>
        <p:spPr>
          <a:xfrm>
            <a:off x="828368" y="601099"/>
            <a:ext cx="89938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Riferimenti normativi relativi all’</a:t>
            </a:r>
            <a:r>
              <a:rPr lang="it-IT" sz="2400" dirty="0" err="1">
                <a:solidFill>
                  <a:srgbClr val="0070C0"/>
                </a:solidFill>
              </a:rPr>
              <a:t>equity</a:t>
            </a:r>
            <a:r>
              <a:rPr lang="it-IT" sz="2400" dirty="0">
                <a:solidFill>
                  <a:srgbClr val="0070C0"/>
                </a:solidFill>
              </a:rPr>
              <a:t> crowdfunding in Italia, in sintesi</a:t>
            </a:r>
          </a:p>
        </p:txBody>
      </p:sp>
      <p:sp>
        <p:nvSpPr>
          <p:cNvPr id="5" name="Segnaposto contenuto 2">
            <a:extLst>
              <a:ext uri="{FF2B5EF4-FFF2-40B4-BE49-F238E27FC236}">
                <a16:creationId xmlns:a16="http://schemas.microsoft.com/office/drawing/2014/main" id="{EB73001C-90D0-41FA-811E-3406E386628A}"/>
              </a:ext>
            </a:extLst>
          </p:cNvPr>
          <p:cNvSpPr txBox="1">
            <a:spLocks/>
          </p:cNvSpPr>
          <p:nvPr/>
        </p:nvSpPr>
        <p:spPr>
          <a:xfrm>
            <a:off x="517460" y="1263880"/>
            <a:ext cx="11310745" cy="48740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600" dirty="0"/>
              <a:t>1) </a:t>
            </a:r>
            <a:r>
              <a:rPr lang="it-IT" sz="1600" u="sng" dirty="0">
                <a:solidFill>
                  <a:srgbClr val="0070C0"/>
                </a:solidFill>
              </a:rPr>
              <a:t>Testo Unico della Finanza</a:t>
            </a:r>
            <a:r>
              <a:rPr lang="it-IT" sz="1600" dirty="0"/>
              <a:t> TUF (DL 24 febbraio 1998, n. 58)</a:t>
            </a:r>
          </a:p>
          <a:p>
            <a:pPr lvl="1"/>
            <a:r>
              <a:rPr lang="it-IT" sz="1000" dirty="0"/>
              <a:t>Definisce i requisiti per l’iscrizione al registro Consob degli abilitati alla raccolta.</a:t>
            </a:r>
          </a:p>
          <a:p>
            <a:pPr lvl="1"/>
            <a:r>
              <a:rPr lang="it-IT" sz="1000" dirty="0"/>
              <a:t>L’art.50 </a:t>
            </a:r>
            <a:r>
              <a:rPr lang="it-IT" sz="1000" dirty="0" err="1"/>
              <a:t>quinquies</a:t>
            </a:r>
            <a:r>
              <a:rPr lang="it-IT" sz="1000" dirty="0"/>
              <a:t> «gestione di portali per la raccolta di capitale per le start-up innovative» e l’art.100 ter «offerte attraverso portali per la raccolta di capitali». </a:t>
            </a:r>
          </a:p>
          <a:p>
            <a:pPr marL="0" indent="0">
              <a:buNone/>
            </a:pPr>
            <a:r>
              <a:rPr lang="it-IT" sz="1600" dirty="0"/>
              <a:t>2) </a:t>
            </a:r>
            <a:r>
              <a:rPr lang="it-IT" sz="1600" u="sng" dirty="0">
                <a:solidFill>
                  <a:srgbClr val="0070C0"/>
                </a:solidFill>
              </a:rPr>
              <a:t>“Decreto crescita bis” </a:t>
            </a:r>
            <a:r>
              <a:rPr lang="it-IT" sz="1600" dirty="0"/>
              <a:t>(cioè </a:t>
            </a:r>
            <a:r>
              <a:rPr lang="it-IT" sz="1600" dirty="0" err="1"/>
              <a:t>D.Legge</a:t>
            </a:r>
            <a:r>
              <a:rPr lang="it-IT" sz="1600" dirty="0"/>
              <a:t> 2012 n.179 e 221 «Ulteriori misure urgenti per la crescita del paese»), </a:t>
            </a:r>
          </a:p>
          <a:p>
            <a:pPr lvl="1"/>
            <a:r>
              <a:rPr lang="it-IT" sz="1000" dirty="0"/>
              <a:t>ha disciplinato la c.d. «start-up innovativa»</a:t>
            </a:r>
          </a:p>
          <a:p>
            <a:pPr marL="0" indent="0">
              <a:buNone/>
            </a:pPr>
            <a:r>
              <a:rPr lang="it-IT" sz="1600" dirty="0"/>
              <a:t>3) </a:t>
            </a:r>
            <a:r>
              <a:rPr lang="it-IT" sz="1600" u="sng" dirty="0">
                <a:solidFill>
                  <a:srgbClr val="0070C0"/>
                </a:solidFill>
              </a:rPr>
              <a:t>“Decreto legge Lavoro” </a:t>
            </a:r>
            <a:r>
              <a:rPr lang="it-IT" sz="1600" dirty="0"/>
              <a:t>(cioè Decreto Legge 28 giugno 2013, n. 76), </a:t>
            </a:r>
          </a:p>
          <a:p>
            <a:pPr lvl="1"/>
            <a:r>
              <a:rPr lang="it-IT" sz="1000" dirty="0"/>
              <a:t>Amplia bacino di utenza</a:t>
            </a:r>
          </a:p>
          <a:p>
            <a:pPr marL="0" indent="0">
              <a:buNone/>
            </a:pPr>
            <a:r>
              <a:rPr lang="it-IT" sz="1600" dirty="0"/>
              <a:t>4) </a:t>
            </a:r>
            <a:r>
              <a:rPr lang="it-IT" sz="1600" u="sng" dirty="0">
                <a:solidFill>
                  <a:srgbClr val="0070C0"/>
                </a:solidFill>
              </a:rPr>
              <a:t>Regolamento Consob </a:t>
            </a:r>
            <a:r>
              <a:rPr lang="it-IT" sz="1600" dirty="0"/>
              <a:t>(delibera n° 18592 del 26 giugno 2013)</a:t>
            </a:r>
          </a:p>
          <a:p>
            <a:pPr lvl="1"/>
            <a:r>
              <a:rPr lang="it-IT" sz="1000" dirty="0">
                <a:solidFill>
                  <a:srgbClr val="FF0000"/>
                </a:solidFill>
              </a:rPr>
              <a:t>Definisce le regole di gestione e la reportistica necessarie per poter gestire portali di raccolta online.</a:t>
            </a:r>
          </a:p>
          <a:p>
            <a:pPr lvl="1"/>
            <a:r>
              <a:rPr lang="it-IT" sz="1000" dirty="0">
                <a:solidFill>
                  <a:srgbClr val="FF0000"/>
                </a:solidFill>
              </a:rPr>
              <a:t>“Regolamento sulla raccolta di capitali di rischio tramite portali on-line” modificato con delibera n° 19520 del 25 febbraio 2016.</a:t>
            </a:r>
          </a:p>
          <a:p>
            <a:pPr marL="0" indent="0">
              <a:buNone/>
            </a:pPr>
            <a:r>
              <a:rPr lang="it-IT" sz="1600" dirty="0"/>
              <a:t>5) </a:t>
            </a:r>
            <a:r>
              <a:rPr lang="it-IT" sz="1600" u="sng" dirty="0">
                <a:solidFill>
                  <a:srgbClr val="0070C0"/>
                </a:solidFill>
              </a:rPr>
              <a:t>“</a:t>
            </a:r>
            <a:r>
              <a:rPr lang="it-IT" sz="1600" u="sng" dirty="0" err="1">
                <a:solidFill>
                  <a:srgbClr val="0070C0"/>
                </a:solidFill>
              </a:rPr>
              <a:t>Investment</a:t>
            </a:r>
            <a:r>
              <a:rPr lang="it-IT" sz="1600" u="sng" dirty="0">
                <a:solidFill>
                  <a:srgbClr val="0070C0"/>
                </a:solidFill>
              </a:rPr>
              <a:t> Compact”</a:t>
            </a:r>
            <a:r>
              <a:rPr lang="it-IT" sz="1600" dirty="0"/>
              <a:t>(cioè il </a:t>
            </a:r>
            <a:r>
              <a:rPr lang="it-IT" sz="1600" dirty="0" err="1"/>
              <a:t>D.Legge</a:t>
            </a:r>
            <a:r>
              <a:rPr lang="it-IT" sz="1600" dirty="0"/>
              <a:t> 24 gennaio 2015, n. 3, convertito con Legge del 24 marzo 2015 n. 33) </a:t>
            </a:r>
          </a:p>
          <a:p>
            <a:pPr lvl="1"/>
            <a:r>
              <a:rPr lang="it-IT" sz="1000" dirty="0"/>
              <a:t>Ha introdotto la categoria delle PMI “innovative” che possono beneficiare del «programma di accelerazione»</a:t>
            </a:r>
          </a:p>
          <a:p>
            <a:pPr lvl="1"/>
            <a:r>
              <a:rPr lang="it-IT" sz="1000" dirty="0"/>
              <a:t>Estensione </a:t>
            </a:r>
            <a:r>
              <a:rPr lang="it-IT" sz="1000" dirty="0" err="1"/>
              <a:t>equity</a:t>
            </a:r>
            <a:r>
              <a:rPr lang="it-IT" sz="1000" dirty="0"/>
              <a:t> crowdfunding a tutte le PMI</a:t>
            </a:r>
          </a:p>
          <a:p>
            <a:pPr marL="0" indent="0">
              <a:buNone/>
            </a:pPr>
            <a:r>
              <a:rPr lang="it-IT" sz="1600" dirty="0"/>
              <a:t>6) </a:t>
            </a:r>
            <a:r>
              <a:rPr lang="it-IT" sz="1600" u="sng" dirty="0">
                <a:solidFill>
                  <a:srgbClr val="0070C0"/>
                </a:solidFill>
              </a:rPr>
              <a:t>Legge di Bilancio 2017 </a:t>
            </a:r>
          </a:p>
          <a:p>
            <a:pPr lvl="1"/>
            <a:r>
              <a:rPr lang="it-IT" sz="1000" dirty="0"/>
              <a:t>allarga </a:t>
            </a:r>
            <a:r>
              <a:rPr lang="it-IT" sz="1000" dirty="0" err="1"/>
              <a:t>equity</a:t>
            </a:r>
            <a:r>
              <a:rPr lang="it-IT" sz="1000" dirty="0"/>
              <a:t> crowdfunding a tutte le PMI (comma 70): il DLGS 233/2017 (comma 70) ha emendato l’articolo 50 </a:t>
            </a:r>
            <a:r>
              <a:rPr lang="it-IT" sz="1000" dirty="0" err="1"/>
              <a:t>quinques</a:t>
            </a:r>
            <a:r>
              <a:rPr lang="it-IT" sz="1000" dirty="0"/>
              <a:t> del T.U.F. estendendo a tutte le PMI la possibilità di accedere all’</a:t>
            </a:r>
            <a:r>
              <a:rPr lang="it-IT" sz="1000" dirty="0" err="1"/>
              <a:t>equity</a:t>
            </a:r>
            <a:r>
              <a:rPr lang="it-IT" sz="1000" dirty="0"/>
              <a:t> crowdfunding</a:t>
            </a:r>
          </a:p>
          <a:p>
            <a:pPr marL="0" indent="0">
              <a:buNone/>
            </a:pPr>
            <a:r>
              <a:rPr lang="it-IT" sz="1600" dirty="0"/>
              <a:t>7) </a:t>
            </a:r>
            <a:r>
              <a:rPr lang="it-IT" sz="1600" u="sng" dirty="0">
                <a:solidFill>
                  <a:srgbClr val="0070C0"/>
                </a:solidFill>
              </a:rPr>
              <a:t>“Manovrina” </a:t>
            </a:r>
            <a:r>
              <a:rPr lang="it-IT" sz="1600" dirty="0"/>
              <a:t>(Decreto Legge 50/2017)</a:t>
            </a:r>
          </a:p>
          <a:p>
            <a:pPr lvl="1"/>
            <a:r>
              <a:rPr lang="it-IT" sz="1000" dirty="0"/>
              <a:t>allarga ECF anche PMI Srl (art 57 comma 1) </a:t>
            </a:r>
          </a:p>
        </p:txBody>
      </p:sp>
    </p:spTree>
    <p:extLst>
      <p:ext uri="{BB962C8B-B14F-4D97-AF65-F5344CB8AC3E}">
        <p14:creationId xmlns:p14="http://schemas.microsoft.com/office/powerpoint/2010/main" val="3039583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F130FF8-8D4A-4243-81F0-880934D9DA51}"/>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3C33CC6A-C18C-4654-A38C-72910FFEFED7}"/>
              </a:ext>
            </a:extLst>
          </p:cNvPr>
          <p:cNvSpPr>
            <a:spLocks noGrp="1"/>
          </p:cNvSpPr>
          <p:nvPr>
            <p:ph type="sldNum" sz="quarter" idx="12"/>
          </p:nvPr>
        </p:nvSpPr>
        <p:spPr/>
        <p:txBody>
          <a:bodyPr/>
          <a:lstStyle/>
          <a:p>
            <a:fld id="{BDD6702B-0038-4621-9C59-9CEA91FE7546}" type="slidenum">
              <a:rPr lang="it-IT" smtClean="0"/>
              <a:t>30</a:t>
            </a:fld>
            <a:endParaRPr lang="it-IT"/>
          </a:p>
        </p:txBody>
      </p:sp>
      <p:pic>
        <p:nvPicPr>
          <p:cNvPr id="4" name="Immagine 3">
            <a:extLst>
              <a:ext uri="{FF2B5EF4-FFF2-40B4-BE49-F238E27FC236}">
                <a16:creationId xmlns:a16="http://schemas.microsoft.com/office/drawing/2014/main" id="{0EB51966-A417-47E9-9AA1-1185A4E123DA}"/>
              </a:ext>
            </a:extLst>
          </p:cNvPr>
          <p:cNvPicPr>
            <a:picLocks noChangeAspect="1"/>
          </p:cNvPicPr>
          <p:nvPr/>
        </p:nvPicPr>
        <p:blipFill rotWithShape="1">
          <a:blip r:embed="rId2"/>
          <a:srcRect l="18145" t="24912" r="18953" b="24089"/>
          <a:stretch/>
        </p:blipFill>
        <p:spPr>
          <a:xfrm>
            <a:off x="2428569" y="1680265"/>
            <a:ext cx="7669161" cy="3497470"/>
          </a:xfrm>
          <a:prstGeom prst="rect">
            <a:avLst/>
          </a:prstGeom>
        </p:spPr>
      </p:pic>
      <p:sp>
        <p:nvSpPr>
          <p:cNvPr id="5" name="Titolo 1">
            <a:extLst>
              <a:ext uri="{FF2B5EF4-FFF2-40B4-BE49-F238E27FC236}">
                <a16:creationId xmlns:a16="http://schemas.microsoft.com/office/drawing/2014/main" id="{BCD6EB86-9506-4DD3-A7FC-3530BC52E23D}"/>
              </a:ext>
            </a:extLst>
          </p:cNvPr>
          <p:cNvSpPr txBox="1">
            <a:spLocks/>
          </p:cNvSpPr>
          <p:nvPr/>
        </p:nvSpPr>
        <p:spPr>
          <a:xfrm>
            <a:off x="405064" y="625644"/>
            <a:ext cx="10515600" cy="59676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CROWDFUNDING risultati piattaforme </a:t>
            </a:r>
            <a:r>
              <a:rPr lang="it-IT" sz="2400" dirty="0" err="1">
                <a:solidFill>
                  <a:srgbClr val="0070C0"/>
                </a:solidFill>
              </a:rPr>
              <a:t>equity</a:t>
            </a:r>
            <a:r>
              <a:rPr lang="it-IT" sz="2400" dirty="0">
                <a:solidFill>
                  <a:srgbClr val="0070C0"/>
                </a:solidFill>
              </a:rPr>
              <a:t> 2016 - I trimestre 2018 (fonte: Sole24Ore)</a:t>
            </a:r>
          </a:p>
        </p:txBody>
      </p:sp>
    </p:spTree>
    <p:extLst>
      <p:ext uri="{BB962C8B-B14F-4D97-AF65-F5344CB8AC3E}">
        <p14:creationId xmlns:p14="http://schemas.microsoft.com/office/powerpoint/2010/main" val="2549753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31</a:t>
            </a:fld>
            <a:endParaRPr lang="it-IT"/>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405064" y="625644"/>
            <a:ext cx="10515600" cy="59676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CROWDFUNDING risultati piattaforme </a:t>
            </a:r>
            <a:r>
              <a:rPr lang="it-IT" sz="2400" dirty="0" err="1">
                <a:solidFill>
                  <a:srgbClr val="0070C0"/>
                </a:solidFill>
              </a:rPr>
              <a:t>equity</a:t>
            </a:r>
            <a:r>
              <a:rPr lang="it-IT" sz="2400" dirty="0">
                <a:solidFill>
                  <a:srgbClr val="0070C0"/>
                </a:solidFill>
              </a:rPr>
              <a:t> 2016 - I trimestre 2018 (fonte: Sole24Ore)</a:t>
            </a:r>
          </a:p>
        </p:txBody>
      </p:sp>
      <p:graphicFrame>
        <p:nvGraphicFramePr>
          <p:cNvPr id="7" name="Tabella 6">
            <a:extLst>
              <a:ext uri="{FF2B5EF4-FFF2-40B4-BE49-F238E27FC236}">
                <a16:creationId xmlns:a16="http://schemas.microsoft.com/office/drawing/2014/main" id="{CB76225E-1E57-423F-85CA-A2E626ABB2E9}"/>
              </a:ext>
            </a:extLst>
          </p:cNvPr>
          <p:cNvGraphicFramePr>
            <a:graphicFrameLocks noGrp="1"/>
          </p:cNvGraphicFramePr>
          <p:nvPr>
            <p:extLst>
              <p:ext uri="{D42A27DB-BD31-4B8C-83A1-F6EECF244321}">
                <p14:modId xmlns:p14="http://schemas.microsoft.com/office/powerpoint/2010/main" val="1139359624"/>
              </p:ext>
            </p:extLst>
          </p:nvPr>
        </p:nvGraphicFramePr>
        <p:xfrm>
          <a:off x="2032000" y="1530416"/>
          <a:ext cx="8128000" cy="2942925"/>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1965131"/>
                    </a:ext>
                  </a:extLst>
                </a:gridCol>
                <a:gridCol w="1625600">
                  <a:extLst>
                    <a:ext uri="{9D8B030D-6E8A-4147-A177-3AD203B41FA5}">
                      <a16:colId xmlns:a16="http://schemas.microsoft.com/office/drawing/2014/main" val="483827220"/>
                    </a:ext>
                  </a:extLst>
                </a:gridCol>
                <a:gridCol w="1625600">
                  <a:extLst>
                    <a:ext uri="{9D8B030D-6E8A-4147-A177-3AD203B41FA5}">
                      <a16:colId xmlns:a16="http://schemas.microsoft.com/office/drawing/2014/main" val="2072451389"/>
                    </a:ext>
                  </a:extLst>
                </a:gridCol>
                <a:gridCol w="1625600">
                  <a:extLst>
                    <a:ext uri="{9D8B030D-6E8A-4147-A177-3AD203B41FA5}">
                      <a16:colId xmlns:a16="http://schemas.microsoft.com/office/drawing/2014/main" val="758552057"/>
                    </a:ext>
                  </a:extLst>
                </a:gridCol>
                <a:gridCol w="1625600">
                  <a:extLst>
                    <a:ext uri="{9D8B030D-6E8A-4147-A177-3AD203B41FA5}">
                      <a16:colId xmlns:a16="http://schemas.microsoft.com/office/drawing/2014/main" val="3452545924"/>
                    </a:ext>
                  </a:extLst>
                </a:gridCol>
              </a:tblGrid>
              <a:tr h="676175">
                <a:tc>
                  <a:txBody>
                    <a:bodyPr/>
                    <a:lstStyle/>
                    <a:p>
                      <a:endParaRPr lang="it-IT" dirty="0"/>
                    </a:p>
                  </a:txBody>
                  <a:tcPr/>
                </a:tc>
                <a:tc>
                  <a:txBody>
                    <a:bodyPr/>
                    <a:lstStyle/>
                    <a:p>
                      <a:r>
                        <a:rPr lang="it-IT" dirty="0"/>
                        <a:t>Raccolta in milioni</a:t>
                      </a:r>
                    </a:p>
                  </a:txBody>
                  <a:tcPr/>
                </a:tc>
                <a:tc>
                  <a:txBody>
                    <a:bodyPr/>
                    <a:lstStyle/>
                    <a:p>
                      <a:r>
                        <a:rPr lang="it-IT" dirty="0"/>
                        <a:t>Numero società finanziate</a:t>
                      </a:r>
                    </a:p>
                  </a:txBody>
                  <a:tcPr/>
                </a:tc>
                <a:tc>
                  <a:txBody>
                    <a:bodyPr/>
                    <a:lstStyle/>
                    <a:p>
                      <a:r>
                        <a:rPr lang="it-IT" dirty="0"/>
                        <a:t>Numero investitori</a:t>
                      </a:r>
                    </a:p>
                  </a:txBody>
                  <a:tcPr/>
                </a:tc>
                <a:tc>
                  <a:txBody>
                    <a:bodyPr/>
                    <a:lstStyle/>
                    <a:p>
                      <a:r>
                        <a:rPr lang="it-IT" dirty="0"/>
                        <a:t>Investimento medio</a:t>
                      </a:r>
                    </a:p>
                  </a:txBody>
                  <a:tcPr/>
                </a:tc>
                <a:extLst>
                  <a:ext uri="{0D108BD9-81ED-4DB2-BD59-A6C34878D82A}">
                    <a16:rowId xmlns:a16="http://schemas.microsoft.com/office/drawing/2014/main" val="2960327721"/>
                  </a:ext>
                </a:extLst>
              </a:tr>
              <a:tr h="676175">
                <a:tc>
                  <a:txBody>
                    <a:bodyPr/>
                    <a:lstStyle/>
                    <a:p>
                      <a:r>
                        <a:rPr lang="it-IT" dirty="0"/>
                        <a:t>2016</a:t>
                      </a:r>
                    </a:p>
                  </a:txBody>
                  <a:tcPr/>
                </a:tc>
                <a:tc>
                  <a:txBody>
                    <a:bodyPr/>
                    <a:lstStyle/>
                    <a:p>
                      <a:r>
                        <a:rPr lang="it-IT" dirty="0"/>
                        <a:t>€   4,3</a:t>
                      </a:r>
                    </a:p>
                  </a:txBody>
                  <a:tcPr/>
                </a:tc>
                <a:tc>
                  <a:txBody>
                    <a:bodyPr/>
                    <a:lstStyle/>
                    <a:p>
                      <a:r>
                        <a:rPr lang="it-IT" dirty="0"/>
                        <a:t>19</a:t>
                      </a:r>
                    </a:p>
                  </a:txBody>
                  <a:tcPr/>
                </a:tc>
                <a:tc>
                  <a:txBody>
                    <a:bodyPr/>
                    <a:lstStyle/>
                    <a:p>
                      <a:r>
                        <a:rPr lang="it-IT" dirty="0"/>
                        <a:t>  700</a:t>
                      </a:r>
                    </a:p>
                  </a:txBody>
                  <a:tcPr/>
                </a:tc>
                <a:tc>
                  <a:txBody>
                    <a:bodyPr/>
                    <a:lstStyle/>
                    <a:p>
                      <a:r>
                        <a:rPr lang="it-IT" dirty="0"/>
                        <a:t>€ 5800</a:t>
                      </a:r>
                    </a:p>
                  </a:txBody>
                  <a:tcPr/>
                </a:tc>
                <a:extLst>
                  <a:ext uri="{0D108BD9-81ED-4DB2-BD59-A6C34878D82A}">
                    <a16:rowId xmlns:a16="http://schemas.microsoft.com/office/drawing/2014/main" val="484323104"/>
                  </a:ext>
                </a:extLst>
              </a:tr>
              <a:tr h="676175">
                <a:tc>
                  <a:txBody>
                    <a:bodyPr/>
                    <a:lstStyle/>
                    <a:p>
                      <a:r>
                        <a:rPr lang="it-IT" dirty="0"/>
                        <a:t>2017</a:t>
                      </a:r>
                    </a:p>
                  </a:txBody>
                  <a:tcPr/>
                </a:tc>
                <a:tc>
                  <a:txBody>
                    <a:bodyPr/>
                    <a:lstStyle/>
                    <a:p>
                      <a:r>
                        <a:rPr lang="it-IT" dirty="0"/>
                        <a:t>€ 11,4</a:t>
                      </a:r>
                    </a:p>
                  </a:txBody>
                  <a:tcPr/>
                </a:tc>
                <a:tc>
                  <a:txBody>
                    <a:bodyPr/>
                    <a:lstStyle/>
                    <a:p>
                      <a:r>
                        <a:rPr lang="it-IT" dirty="0"/>
                        <a:t>50</a:t>
                      </a:r>
                    </a:p>
                  </a:txBody>
                  <a:tcPr/>
                </a:tc>
                <a:tc>
                  <a:txBody>
                    <a:bodyPr/>
                    <a:lstStyle/>
                    <a:p>
                      <a:r>
                        <a:rPr lang="it-IT" dirty="0"/>
                        <a:t>3.150</a:t>
                      </a:r>
                    </a:p>
                  </a:txBody>
                  <a:tcPr/>
                </a:tc>
                <a:tc>
                  <a:txBody>
                    <a:bodyPr/>
                    <a:lstStyle/>
                    <a:p>
                      <a:r>
                        <a:rPr lang="it-IT" dirty="0"/>
                        <a:t>€ 3.600</a:t>
                      </a:r>
                    </a:p>
                  </a:txBody>
                  <a:tcPr/>
                </a:tc>
                <a:extLst>
                  <a:ext uri="{0D108BD9-81ED-4DB2-BD59-A6C34878D82A}">
                    <a16:rowId xmlns:a16="http://schemas.microsoft.com/office/drawing/2014/main" val="2936047234"/>
                  </a:ext>
                </a:extLst>
              </a:tr>
              <a:tr h="676175">
                <a:tc>
                  <a:txBody>
                    <a:bodyPr/>
                    <a:lstStyle/>
                    <a:p>
                      <a:r>
                        <a:rPr lang="it-IT" dirty="0"/>
                        <a:t>I Trim. 2018</a:t>
                      </a:r>
                    </a:p>
                  </a:txBody>
                  <a:tcPr/>
                </a:tc>
                <a:tc>
                  <a:txBody>
                    <a:bodyPr/>
                    <a:lstStyle/>
                    <a:p>
                      <a:r>
                        <a:rPr lang="it-IT" dirty="0"/>
                        <a:t> €     5,9</a:t>
                      </a:r>
                    </a:p>
                  </a:txBody>
                  <a:tcPr/>
                </a:tc>
                <a:tc>
                  <a:txBody>
                    <a:bodyPr/>
                    <a:lstStyle/>
                    <a:p>
                      <a:r>
                        <a:rPr lang="it-IT" dirty="0"/>
                        <a:t>24</a:t>
                      </a:r>
                    </a:p>
                  </a:txBody>
                  <a:tcPr/>
                </a:tc>
                <a:tc>
                  <a:txBody>
                    <a:bodyPr/>
                    <a:lstStyle/>
                    <a:p>
                      <a:r>
                        <a:rPr lang="it-IT" dirty="0"/>
                        <a:t>2.100</a:t>
                      </a:r>
                    </a:p>
                  </a:txBody>
                  <a:tcPr/>
                </a:tc>
                <a:tc>
                  <a:txBody>
                    <a:bodyPr/>
                    <a:lstStyle/>
                    <a:p>
                      <a:r>
                        <a:rPr lang="it-IT" dirty="0"/>
                        <a:t>€ 2.800</a:t>
                      </a:r>
                    </a:p>
                  </a:txBody>
                  <a:tcPr/>
                </a:tc>
                <a:extLst>
                  <a:ext uri="{0D108BD9-81ED-4DB2-BD59-A6C34878D82A}">
                    <a16:rowId xmlns:a16="http://schemas.microsoft.com/office/drawing/2014/main" val="3593642466"/>
                  </a:ext>
                </a:extLst>
              </a:tr>
            </a:tbl>
          </a:graphicData>
        </a:graphic>
      </p:graphicFrame>
    </p:spTree>
    <p:extLst>
      <p:ext uri="{BB962C8B-B14F-4D97-AF65-F5344CB8AC3E}">
        <p14:creationId xmlns:p14="http://schemas.microsoft.com/office/powerpoint/2010/main" val="3377700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32</a:t>
            </a:fld>
            <a:endParaRPr lang="it-IT"/>
          </a:p>
        </p:txBody>
      </p:sp>
      <p:sp>
        <p:nvSpPr>
          <p:cNvPr id="4" name="CasellaDiTesto 3">
            <a:extLst>
              <a:ext uri="{FF2B5EF4-FFF2-40B4-BE49-F238E27FC236}">
                <a16:creationId xmlns:a16="http://schemas.microsoft.com/office/drawing/2014/main" id="{79C50282-B56F-4EAD-B88F-A1A0DE443694}"/>
              </a:ext>
            </a:extLst>
          </p:cNvPr>
          <p:cNvSpPr txBox="1"/>
          <p:nvPr/>
        </p:nvSpPr>
        <p:spPr>
          <a:xfrm>
            <a:off x="981778" y="1299410"/>
            <a:ext cx="8730113" cy="923330"/>
          </a:xfrm>
          <a:prstGeom prst="rect">
            <a:avLst/>
          </a:prstGeom>
          <a:noFill/>
        </p:spPr>
        <p:txBody>
          <a:bodyPr wrap="square" rtlCol="0">
            <a:spAutoFit/>
          </a:bodyPr>
          <a:lstStyle/>
          <a:p>
            <a:endParaRPr lang="it-IT" dirty="0"/>
          </a:p>
          <a:p>
            <a:r>
              <a:rPr lang="it-IT" dirty="0"/>
              <a:t>                 </a:t>
            </a:r>
          </a:p>
          <a:p>
            <a:r>
              <a:rPr lang="it-IT" dirty="0"/>
              <a:t> </a:t>
            </a:r>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CROWDFUNDING dati piattaforme nel 2017 </a:t>
            </a:r>
            <a:r>
              <a:rPr lang="it-IT" sz="1600" dirty="0">
                <a:solidFill>
                  <a:srgbClr val="0070C0"/>
                </a:solidFill>
              </a:rPr>
              <a:t>(fonte: Sole24Ore)</a:t>
            </a:r>
            <a:endParaRPr lang="it-IT" sz="2400" dirty="0">
              <a:solidFill>
                <a:srgbClr val="0070C0"/>
              </a:solidFill>
            </a:endParaRPr>
          </a:p>
        </p:txBody>
      </p:sp>
      <p:sp>
        <p:nvSpPr>
          <p:cNvPr id="6" name="Rettangolo 5">
            <a:extLst>
              <a:ext uri="{FF2B5EF4-FFF2-40B4-BE49-F238E27FC236}">
                <a16:creationId xmlns:a16="http://schemas.microsoft.com/office/drawing/2014/main" id="{E5021515-CCE0-4E1A-9BE5-D7BD009399DB}"/>
              </a:ext>
            </a:extLst>
          </p:cNvPr>
          <p:cNvSpPr/>
          <p:nvPr/>
        </p:nvSpPr>
        <p:spPr>
          <a:xfrm>
            <a:off x="3048000" y="2136339"/>
            <a:ext cx="6096000" cy="646331"/>
          </a:xfrm>
          <a:prstGeom prst="rect">
            <a:avLst/>
          </a:prstGeom>
        </p:spPr>
        <p:txBody>
          <a:bodyPr>
            <a:spAutoFit/>
          </a:bodyPr>
          <a:lstStyle/>
          <a:p>
            <a:endParaRPr lang="it-IT" dirty="0"/>
          </a:p>
          <a:p>
            <a:endParaRPr lang="it-IT" dirty="0"/>
          </a:p>
        </p:txBody>
      </p:sp>
      <p:graphicFrame>
        <p:nvGraphicFramePr>
          <p:cNvPr id="7" name="Tabella 6">
            <a:extLst>
              <a:ext uri="{FF2B5EF4-FFF2-40B4-BE49-F238E27FC236}">
                <a16:creationId xmlns:a16="http://schemas.microsoft.com/office/drawing/2014/main" id="{A45CE78B-D477-42AB-8167-516CD8F28DCA}"/>
              </a:ext>
            </a:extLst>
          </p:cNvPr>
          <p:cNvGraphicFramePr>
            <a:graphicFrameLocks noGrp="1"/>
          </p:cNvGraphicFramePr>
          <p:nvPr>
            <p:extLst>
              <p:ext uri="{D42A27DB-BD31-4B8C-83A1-F6EECF244321}">
                <p14:modId xmlns:p14="http://schemas.microsoft.com/office/powerpoint/2010/main" val="3997270641"/>
              </p:ext>
            </p:extLst>
          </p:nvPr>
        </p:nvGraphicFramePr>
        <p:xfrm>
          <a:off x="1248697" y="1212784"/>
          <a:ext cx="9389808" cy="3643164"/>
        </p:xfrm>
        <a:graphic>
          <a:graphicData uri="http://schemas.openxmlformats.org/drawingml/2006/table">
            <a:tbl>
              <a:tblPr firstRow="1" bandRow="1">
                <a:tableStyleId>{5C22544A-7EE6-4342-B048-85BDC9FD1C3A}</a:tableStyleId>
              </a:tblPr>
              <a:tblGrid>
                <a:gridCol w="1564968">
                  <a:extLst>
                    <a:ext uri="{9D8B030D-6E8A-4147-A177-3AD203B41FA5}">
                      <a16:colId xmlns:a16="http://schemas.microsoft.com/office/drawing/2014/main" val="1529475863"/>
                    </a:ext>
                  </a:extLst>
                </a:gridCol>
                <a:gridCol w="1564968">
                  <a:extLst>
                    <a:ext uri="{9D8B030D-6E8A-4147-A177-3AD203B41FA5}">
                      <a16:colId xmlns:a16="http://schemas.microsoft.com/office/drawing/2014/main" val="105619770"/>
                    </a:ext>
                  </a:extLst>
                </a:gridCol>
                <a:gridCol w="1564968">
                  <a:extLst>
                    <a:ext uri="{9D8B030D-6E8A-4147-A177-3AD203B41FA5}">
                      <a16:colId xmlns:a16="http://schemas.microsoft.com/office/drawing/2014/main" val="2495714525"/>
                    </a:ext>
                  </a:extLst>
                </a:gridCol>
                <a:gridCol w="1564968">
                  <a:extLst>
                    <a:ext uri="{9D8B030D-6E8A-4147-A177-3AD203B41FA5}">
                      <a16:colId xmlns:a16="http://schemas.microsoft.com/office/drawing/2014/main" val="3677735075"/>
                    </a:ext>
                  </a:extLst>
                </a:gridCol>
                <a:gridCol w="1564968">
                  <a:extLst>
                    <a:ext uri="{9D8B030D-6E8A-4147-A177-3AD203B41FA5}">
                      <a16:colId xmlns:a16="http://schemas.microsoft.com/office/drawing/2014/main" val="496452359"/>
                    </a:ext>
                  </a:extLst>
                </a:gridCol>
                <a:gridCol w="1564968">
                  <a:extLst>
                    <a:ext uri="{9D8B030D-6E8A-4147-A177-3AD203B41FA5}">
                      <a16:colId xmlns:a16="http://schemas.microsoft.com/office/drawing/2014/main" val="1412170793"/>
                    </a:ext>
                  </a:extLst>
                </a:gridCol>
              </a:tblGrid>
              <a:tr h="482868">
                <a:tc>
                  <a:txBody>
                    <a:bodyPr/>
                    <a:lstStyle/>
                    <a:p>
                      <a:endParaRPr lang="it-IT" dirty="0"/>
                    </a:p>
                  </a:txBody>
                  <a:tcPr/>
                </a:tc>
                <a:tc>
                  <a:txBody>
                    <a:bodyPr/>
                    <a:lstStyle/>
                    <a:p>
                      <a:r>
                        <a:rPr lang="it-IT" dirty="0"/>
                        <a:t>Numero piattaforme</a:t>
                      </a:r>
                    </a:p>
                  </a:txBody>
                  <a:tcPr/>
                </a:tc>
                <a:tc>
                  <a:txBody>
                    <a:bodyPr/>
                    <a:lstStyle/>
                    <a:p>
                      <a:r>
                        <a:rPr lang="it-IT" dirty="0"/>
                        <a:t>%</a:t>
                      </a:r>
                    </a:p>
                  </a:txBody>
                  <a:tcPr/>
                </a:tc>
                <a:tc>
                  <a:txBody>
                    <a:bodyPr/>
                    <a:lstStyle/>
                    <a:p>
                      <a:r>
                        <a:rPr lang="it-IT" dirty="0"/>
                        <a:t>Numero progetti</a:t>
                      </a:r>
                    </a:p>
                  </a:txBody>
                  <a:tcPr/>
                </a:tc>
                <a:tc>
                  <a:txBody>
                    <a:bodyPr/>
                    <a:lstStyle/>
                    <a:p>
                      <a:r>
                        <a:rPr lang="it-IT" dirty="0"/>
                        <a:t>Valore medio progetti</a:t>
                      </a:r>
                    </a:p>
                  </a:txBody>
                  <a:tcPr/>
                </a:tc>
                <a:tc>
                  <a:txBody>
                    <a:bodyPr/>
                    <a:lstStyle/>
                    <a:p>
                      <a:r>
                        <a:rPr lang="it-IT" dirty="0"/>
                        <a:t>Valore complessivo milioni</a:t>
                      </a:r>
                    </a:p>
                  </a:txBody>
                  <a:tcPr/>
                </a:tc>
                <a:extLst>
                  <a:ext uri="{0D108BD9-81ED-4DB2-BD59-A6C34878D82A}">
                    <a16:rowId xmlns:a16="http://schemas.microsoft.com/office/drawing/2014/main" val="2581360655"/>
                  </a:ext>
                </a:extLst>
              </a:tr>
              <a:tr h="482868">
                <a:tc>
                  <a:txBody>
                    <a:bodyPr/>
                    <a:lstStyle/>
                    <a:p>
                      <a:r>
                        <a:rPr lang="it-IT" dirty="0" err="1"/>
                        <a:t>Donation</a:t>
                      </a:r>
                      <a:r>
                        <a:rPr lang="it-IT" dirty="0"/>
                        <a:t>/  </a:t>
                      </a:r>
                      <a:r>
                        <a:rPr lang="it-IT" dirty="0" err="1"/>
                        <a:t>Reward</a:t>
                      </a:r>
                      <a:endParaRPr lang="it-IT" dirty="0"/>
                    </a:p>
                  </a:txBody>
                  <a:tcPr/>
                </a:tc>
                <a:tc>
                  <a:txBody>
                    <a:bodyPr/>
                    <a:lstStyle/>
                    <a:p>
                      <a:r>
                        <a:rPr lang="it-IT" dirty="0"/>
                        <a:t>46</a:t>
                      </a:r>
                    </a:p>
                  </a:txBody>
                  <a:tcPr/>
                </a:tc>
                <a:tc>
                  <a:txBody>
                    <a:bodyPr/>
                    <a:lstStyle/>
                    <a:p>
                      <a:r>
                        <a:rPr lang="it-IT" dirty="0"/>
                        <a:t>72</a:t>
                      </a:r>
                    </a:p>
                  </a:txBody>
                  <a:tcPr/>
                </a:tc>
                <a:tc>
                  <a:txBody>
                    <a:bodyPr/>
                    <a:lstStyle/>
                    <a:p>
                      <a:r>
                        <a:rPr lang="it-IT" dirty="0"/>
                        <a:t>8515</a:t>
                      </a:r>
                    </a:p>
                  </a:txBody>
                  <a:tcPr/>
                </a:tc>
                <a:tc>
                  <a:txBody>
                    <a:bodyPr/>
                    <a:lstStyle/>
                    <a:p>
                      <a:r>
                        <a:rPr lang="it-IT" dirty="0"/>
                        <a:t>€     6.105</a:t>
                      </a:r>
                    </a:p>
                  </a:txBody>
                  <a:tcPr/>
                </a:tc>
                <a:tc>
                  <a:txBody>
                    <a:bodyPr/>
                    <a:lstStyle/>
                    <a:p>
                      <a:r>
                        <a:rPr lang="it-IT" dirty="0"/>
                        <a:t>€ 9,5</a:t>
                      </a:r>
                    </a:p>
                  </a:txBody>
                  <a:tcPr/>
                </a:tc>
                <a:extLst>
                  <a:ext uri="{0D108BD9-81ED-4DB2-BD59-A6C34878D82A}">
                    <a16:rowId xmlns:a16="http://schemas.microsoft.com/office/drawing/2014/main" val="1917160070"/>
                  </a:ext>
                </a:extLst>
              </a:tr>
              <a:tr h="482868">
                <a:tc>
                  <a:txBody>
                    <a:bodyPr/>
                    <a:lstStyle/>
                    <a:p>
                      <a:r>
                        <a:rPr lang="it-IT" dirty="0" err="1"/>
                        <a:t>Do-it-yourself</a:t>
                      </a:r>
                      <a:endParaRPr lang="it-IT" dirty="0"/>
                    </a:p>
                  </a:txBody>
                  <a:tcPr/>
                </a:tc>
                <a:tc>
                  <a:txBody>
                    <a:bodyPr/>
                    <a:lstStyle/>
                    <a:p>
                      <a:endParaRPr lang="it-IT" dirty="0"/>
                    </a:p>
                  </a:txBody>
                  <a:tcPr/>
                </a:tc>
                <a:tc>
                  <a:txBody>
                    <a:bodyPr/>
                    <a:lstStyle/>
                    <a:p>
                      <a:endParaRPr lang="it-IT"/>
                    </a:p>
                  </a:txBody>
                  <a:tcPr/>
                </a:tc>
                <a:tc>
                  <a:txBody>
                    <a:bodyPr/>
                    <a:lstStyle/>
                    <a:p>
                      <a:r>
                        <a:rPr lang="it-IT" dirty="0"/>
                        <a:t>    50</a:t>
                      </a:r>
                    </a:p>
                  </a:txBody>
                  <a:tcPr/>
                </a:tc>
                <a:tc>
                  <a:txBody>
                    <a:bodyPr/>
                    <a:lstStyle/>
                    <a:p>
                      <a:r>
                        <a:rPr lang="it-IT" dirty="0"/>
                        <a:t>€ 121.700</a:t>
                      </a:r>
                    </a:p>
                  </a:txBody>
                  <a:tcPr/>
                </a:tc>
                <a:tc>
                  <a:txBody>
                    <a:bodyPr/>
                    <a:lstStyle/>
                    <a:p>
                      <a:r>
                        <a:rPr lang="it-IT" dirty="0"/>
                        <a:t>€ 1,4</a:t>
                      </a:r>
                    </a:p>
                  </a:txBody>
                  <a:tcPr/>
                </a:tc>
                <a:extLst>
                  <a:ext uri="{0D108BD9-81ED-4DB2-BD59-A6C34878D82A}">
                    <a16:rowId xmlns:a16="http://schemas.microsoft.com/office/drawing/2014/main" val="927533710"/>
                  </a:ext>
                </a:extLst>
              </a:tr>
              <a:tr h="482868">
                <a:tc>
                  <a:txBody>
                    <a:bodyPr/>
                    <a:lstStyle/>
                    <a:p>
                      <a:r>
                        <a:rPr lang="it-IT" dirty="0" err="1">
                          <a:solidFill>
                            <a:srgbClr val="FF0000"/>
                          </a:solidFill>
                        </a:rPr>
                        <a:t>Equity</a:t>
                      </a:r>
                      <a:endParaRPr lang="it-IT" dirty="0">
                        <a:solidFill>
                          <a:srgbClr val="FF0000"/>
                        </a:solidFill>
                      </a:endParaRPr>
                    </a:p>
                  </a:txBody>
                  <a:tcPr/>
                </a:tc>
                <a:tc>
                  <a:txBody>
                    <a:bodyPr/>
                    <a:lstStyle/>
                    <a:p>
                      <a:r>
                        <a:rPr lang="it-IT" dirty="0">
                          <a:solidFill>
                            <a:srgbClr val="FF0000"/>
                          </a:solidFill>
                        </a:rPr>
                        <a:t>19 autorizzate </a:t>
                      </a:r>
                      <a:r>
                        <a:rPr lang="it-IT" dirty="0"/>
                        <a:t>13 operative</a:t>
                      </a:r>
                    </a:p>
                  </a:txBody>
                  <a:tcPr/>
                </a:tc>
                <a:tc>
                  <a:txBody>
                    <a:bodyPr/>
                    <a:lstStyle/>
                    <a:p>
                      <a:r>
                        <a:rPr lang="it-IT" dirty="0"/>
                        <a:t>20</a:t>
                      </a:r>
                    </a:p>
                  </a:txBody>
                  <a:tcPr/>
                </a:tc>
                <a:tc>
                  <a:txBody>
                    <a:bodyPr/>
                    <a:lstStyle/>
                    <a:p>
                      <a:r>
                        <a:rPr lang="it-IT" dirty="0"/>
                        <a:t>    78</a:t>
                      </a:r>
                    </a:p>
                  </a:txBody>
                  <a:tcPr/>
                </a:tc>
                <a:tc>
                  <a:txBody>
                    <a:bodyPr/>
                    <a:lstStyle/>
                    <a:p>
                      <a:r>
                        <a:rPr lang="it-IT" dirty="0"/>
                        <a:t>€ 268.049</a:t>
                      </a:r>
                    </a:p>
                  </a:txBody>
                  <a:tcPr/>
                </a:tc>
                <a:tc>
                  <a:txBody>
                    <a:bodyPr/>
                    <a:lstStyle/>
                    <a:p>
                      <a:r>
                        <a:rPr lang="it-IT" dirty="0"/>
                        <a:t>€</a:t>
                      </a:r>
                      <a:r>
                        <a:rPr lang="it-IT" dirty="0">
                          <a:solidFill>
                            <a:srgbClr val="FF0000"/>
                          </a:solidFill>
                        </a:rPr>
                        <a:t>11,4</a:t>
                      </a:r>
                    </a:p>
                  </a:txBody>
                  <a:tcPr/>
                </a:tc>
                <a:extLst>
                  <a:ext uri="{0D108BD9-81ED-4DB2-BD59-A6C34878D82A}">
                    <a16:rowId xmlns:a16="http://schemas.microsoft.com/office/drawing/2014/main" val="1762792109"/>
                  </a:ext>
                </a:extLst>
              </a:tr>
              <a:tr h="482868">
                <a:tc>
                  <a:txBody>
                    <a:bodyPr/>
                    <a:lstStyle/>
                    <a:p>
                      <a:r>
                        <a:rPr lang="it-IT" dirty="0" err="1"/>
                        <a:t>Lending</a:t>
                      </a:r>
                      <a:endParaRPr lang="it-IT" dirty="0"/>
                    </a:p>
                  </a:txBody>
                  <a:tcPr/>
                </a:tc>
                <a:tc>
                  <a:txBody>
                    <a:bodyPr/>
                    <a:lstStyle/>
                    <a:p>
                      <a:r>
                        <a:rPr lang="it-IT" dirty="0"/>
                        <a:t>  5</a:t>
                      </a:r>
                    </a:p>
                  </a:txBody>
                  <a:tcPr/>
                </a:tc>
                <a:tc>
                  <a:txBody>
                    <a:bodyPr/>
                    <a:lstStyle/>
                    <a:p>
                      <a:r>
                        <a:rPr lang="it-IT" dirty="0"/>
                        <a:t>  8</a:t>
                      </a:r>
                    </a:p>
                  </a:txBody>
                  <a:tcPr/>
                </a:tc>
                <a:tc>
                  <a:txBody>
                    <a:bodyPr/>
                    <a:lstStyle/>
                    <a:p>
                      <a:r>
                        <a:rPr lang="it-IT" dirty="0"/>
                        <a:t>7272</a:t>
                      </a:r>
                    </a:p>
                  </a:txBody>
                  <a:tcPr/>
                </a:tc>
                <a:tc>
                  <a:txBody>
                    <a:bodyPr/>
                    <a:lstStyle/>
                    <a:p>
                      <a:r>
                        <a:rPr lang="it-IT" dirty="0"/>
                        <a:t>€   55.547</a:t>
                      </a:r>
                    </a:p>
                  </a:txBody>
                  <a:tcPr/>
                </a:tc>
                <a:tc>
                  <a:txBody>
                    <a:bodyPr/>
                    <a:lstStyle/>
                    <a:p>
                      <a:r>
                        <a:rPr lang="it-IT" dirty="0"/>
                        <a:t>€19,1</a:t>
                      </a:r>
                    </a:p>
                  </a:txBody>
                  <a:tcPr/>
                </a:tc>
                <a:extLst>
                  <a:ext uri="{0D108BD9-81ED-4DB2-BD59-A6C34878D82A}">
                    <a16:rowId xmlns:a16="http://schemas.microsoft.com/office/drawing/2014/main" val="246452822"/>
                  </a:ext>
                </a:extLst>
              </a:tr>
              <a:tr h="482868">
                <a:tc>
                  <a:txBody>
                    <a:bodyPr/>
                    <a:lstStyle/>
                    <a:p>
                      <a:r>
                        <a:rPr lang="it-IT" dirty="0"/>
                        <a:t> Totale</a:t>
                      </a:r>
                    </a:p>
                  </a:txBody>
                  <a:tcPr/>
                </a:tc>
                <a:tc>
                  <a:txBody>
                    <a:bodyPr/>
                    <a:lstStyle/>
                    <a:p>
                      <a:r>
                        <a:rPr lang="it-IT" dirty="0"/>
                        <a:t>65</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r>
                        <a:rPr lang="it-IT" dirty="0"/>
                        <a:t>€41,4</a:t>
                      </a:r>
                    </a:p>
                  </a:txBody>
                  <a:tcPr/>
                </a:tc>
                <a:extLst>
                  <a:ext uri="{0D108BD9-81ED-4DB2-BD59-A6C34878D82A}">
                    <a16:rowId xmlns:a16="http://schemas.microsoft.com/office/drawing/2014/main" val="3339299170"/>
                  </a:ext>
                </a:extLst>
              </a:tr>
            </a:tbl>
          </a:graphicData>
        </a:graphic>
      </p:graphicFrame>
      <p:sp>
        <p:nvSpPr>
          <p:cNvPr id="8" name="CasellaDiTesto 7">
            <a:extLst>
              <a:ext uri="{FF2B5EF4-FFF2-40B4-BE49-F238E27FC236}">
                <a16:creationId xmlns:a16="http://schemas.microsoft.com/office/drawing/2014/main" id="{4977399C-3F71-4BF4-84E8-626705BE48E7}"/>
              </a:ext>
            </a:extLst>
          </p:cNvPr>
          <p:cNvSpPr txBox="1"/>
          <p:nvPr/>
        </p:nvSpPr>
        <p:spPr>
          <a:xfrm>
            <a:off x="1663275" y="5060177"/>
            <a:ext cx="9973668" cy="1723549"/>
          </a:xfrm>
          <a:prstGeom prst="rect">
            <a:avLst/>
          </a:prstGeom>
          <a:noFill/>
        </p:spPr>
        <p:txBody>
          <a:bodyPr wrap="square" rtlCol="0">
            <a:spAutoFit/>
          </a:bodyPr>
          <a:lstStyle/>
          <a:p>
            <a:r>
              <a:rPr lang="it-IT" sz="1400" dirty="0"/>
              <a:t>Le 19 piattaforme di </a:t>
            </a:r>
            <a:r>
              <a:rPr lang="it-IT" sz="1400" dirty="0" err="1"/>
              <a:t>Equity</a:t>
            </a:r>
            <a:r>
              <a:rPr lang="it-IT" sz="1400" dirty="0"/>
              <a:t> </a:t>
            </a:r>
            <a:r>
              <a:rPr lang="it-IT" sz="1400" dirty="0" err="1"/>
              <a:t>crowd</a:t>
            </a:r>
            <a:r>
              <a:rPr lang="it-IT" sz="1400" dirty="0"/>
              <a:t> </a:t>
            </a:r>
            <a:r>
              <a:rPr lang="it-IT" sz="1400" dirty="0" err="1"/>
              <a:t>funding</a:t>
            </a:r>
            <a:r>
              <a:rPr lang="it-IT" sz="1400" dirty="0"/>
              <a:t> elencate nelle prossime slide hanno raccolto in totale nel 2017  €11,4 milioni.</a:t>
            </a:r>
          </a:p>
          <a:p>
            <a:r>
              <a:rPr lang="it-IT" sz="1400" dirty="0"/>
              <a:t>Esistono anche le seguenti piattaforme </a:t>
            </a:r>
            <a:r>
              <a:rPr lang="it-IT" sz="1400" dirty="0" err="1"/>
              <a:t>equity</a:t>
            </a:r>
            <a:r>
              <a:rPr lang="it-IT" sz="1400" dirty="0"/>
              <a:t> di cui non abbiamo dati sulla raccolta 2017:</a:t>
            </a:r>
          </a:p>
          <a:p>
            <a:r>
              <a:rPr lang="it-IT" sz="1400" dirty="0" err="1">
                <a:solidFill>
                  <a:srgbClr val="0070C0"/>
                </a:solidFill>
              </a:rPr>
              <a:t>SmartHub</a:t>
            </a:r>
            <a:r>
              <a:rPr lang="it-IT" sz="1400" dirty="0">
                <a:solidFill>
                  <a:srgbClr val="0070C0"/>
                </a:solidFill>
              </a:rPr>
              <a:t> Srl</a:t>
            </a:r>
          </a:p>
          <a:p>
            <a:r>
              <a:rPr lang="it-IT" sz="1400" dirty="0" err="1">
                <a:solidFill>
                  <a:srgbClr val="0070C0"/>
                </a:solidFill>
              </a:rPr>
              <a:t>Startzal</a:t>
            </a:r>
            <a:endParaRPr lang="it-IT" sz="1400" dirty="0">
              <a:solidFill>
                <a:srgbClr val="0070C0"/>
              </a:solidFill>
            </a:endParaRPr>
          </a:p>
          <a:p>
            <a:r>
              <a:rPr lang="it-IT" sz="1400" dirty="0" err="1">
                <a:solidFill>
                  <a:srgbClr val="0070C0"/>
                </a:solidFill>
              </a:rPr>
              <a:t>SymBid</a:t>
            </a:r>
            <a:endParaRPr lang="it-IT" sz="1400" dirty="0">
              <a:solidFill>
                <a:srgbClr val="0070C0"/>
              </a:solidFill>
            </a:endParaRPr>
          </a:p>
          <a:p>
            <a:endParaRPr lang="it-IT" dirty="0"/>
          </a:p>
          <a:p>
            <a:endParaRPr lang="it-IT" dirty="0"/>
          </a:p>
        </p:txBody>
      </p:sp>
    </p:spTree>
    <p:extLst>
      <p:ext uri="{BB962C8B-B14F-4D97-AF65-F5344CB8AC3E}">
        <p14:creationId xmlns:p14="http://schemas.microsoft.com/office/powerpoint/2010/main" val="1168812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33</a:t>
            </a:fld>
            <a:endParaRPr lang="it-IT" dirty="0"/>
          </a:p>
        </p:txBody>
      </p:sp>
      <p:sp>
        <p:nvSpPr>
          <p:cNvPr id="4" name="Rettangolo 3"/>
          <p:cNvSpPr/>
          <p:nvPr/>
        </p:nvSpPr>
        <p:spPr>
          <a:xfrm>
            <a:off x="383457" y="1002891"/>
            <a:ext cx="11670891" cy="6124754"/>
          </a:xfrm>
          <a:prstGeom prst="rect">
            <a:avLst/>
          </a:prstGeom>
        </p:spPr>
        <p:txBody>
          <a:bodyPr wrap="square">
            <a:spAutoFit/>
          </a:bodyPr>
          <a:lstStyle/>
          <a:p>
            <a:r>
              <a:rPr lang="it-IT" sz="1400" dirty="0">
                <a:solidFill>
                  <a:srgbClr val="7030A0"/>
                </a:solidFill>
              </a:rPr>
              <a:t>Avanzano timidamente le imprese che scommettono sull’</a:t>
            </a:r>
            <a:r>
              <a:rPr lang="it-IT" sz="1400" dirty="0" err="1">
                <a:solidFill>
                  <a:srgbClr val="7030A0"/>
                </a:solidFill>
              </a:rPr>
              <a:t>equity</a:t>
            </a:r>
            <a:r>
              <a:rPr lang="it-IT" sz="1400" dirty="0">
                <a:solidFill>
                  <a:srgbClr val="7030A0"/>
                </a:solidFill>
              </a:rPr>
              <a:t> crowdfunding: si tratta di startup e </a:t>
            </a:r>
            <a:r>
              <a:rPr lang="it-IT" sz="1400" dirty="0" err="1">
                <a:solidFill>
                  <a:srgbClr val="7030A0"/>
                </a:solidFill>
              </a:rPr>
              <a:t>pmi</a:t>
            </a:r>
            <a:r>
              <a:rPr lang="it-IT" sz="1400" dirty="0">
                <a:solidFill>
                  <a:srgbClr val="7030A0"/>
                </a:solidFill>
              </a:rPr>
              <a:t> innovative che provano a misurare l’interesse di potenziali investitori. Tentando di fatto la scalata verso mercati internazionali.</a:t>
            </a:r>
            <a:br>
              <a:rPr lang="it-IT" sz="1400" dirty="0">
                <a:solidFill>
                  <a:srgbClr val="7030A0"/>
                </a:solidFill>
              </a:rPr>
            </a:br>
            <a:r>
              <a:rPr lang="it-IT" sz="1400" dirty="0">
                <a:solidFill>
                  <a:srgbClr val="7030A0"/>
                </a:solidFill>
              </a:rPr>
              <a:t>Una partenza in sordina quattro anni fa che oggi lascia però intravedere i primi numeri con segno positivo: a scattare la fotografia è l’Osservatorio </a:t>
            </a:r>
            <a:r>
              <a:rPr lang="it-IT" sz="1400" dirty="0" err="1">
                <a:solidFill>
                  <a:srgbClr val="7030A0"/>
                </a:solidFill>
              </a:rPr>
              <a:t>Crowdinvesting</a:t>
            </a:r>
            <a:r>
              <a:rPr lang="it-IT" sz="1400" dirty="0">
                <a:solidFill>
                  <a:srgbClr val="7030A0"/>
                </a:solidFill>
              </a:rPr>
              <a:t> del Politecnico di Milano, che registra quasi 18 milioni di euro di capitale di rischio raccolto dall’avvio della legge (a metà anno la cifra era a 12,4 milioni di euro): i dati aggiornati segnalano 21 portali autorizzati per 143 offerte pubblicate, con un tasso di successo del 60,9% e un target medio di raccolta a poco più di 237mila euro. A puntare sull’</a:t>
            </a:r>
            <a:r>
              <a:rPr lang="it-IT" sz="1400" dirty="0" err="1">
                <a:solidFill>
                  <a:srgbClr val="7030A0"/>
                </a:solidFill>
              </a:rPr>
              <a:t>equity</a:t>
            </a:r>
            <a:r>
              <a:rPr lang="it-IT" sz="1400" dirty="0">
                <a:solidFill>
                  <a:srgbClr val="7030A0"/>
                </a:solidFill>
              </a:rPr>
              <a:t> nella “colletta online” sono ancora prevalentemente le startup con 122 offerte promosse, ma si iniziano ad affacciare anche le prime dodici </a:t>
            </a:r>
            <a:r>
              <a:rPr lang="it-IT" sz="1400" dirty="0" err="1">
                <a:solidFill>
                  <a:srgbClr val="7030A0"/>
                </a:solidFill>
              </a:rPr>
              <a:t>Pmi</a:t>
            </a:r>
            <a:r>
              <a:rPr lang="it-IT" sz="1400" dirty="0">
                <a:solidFill>
                  <a:srgbClr val="7030A0"/>
                </a:solidFill>
              </a:rPr>
              <a:t> innovative.</a:t>
            </a:r>
            <a:br>
              <a:rPr lang="it-IT" sz="1400" dirty="0">
                <a:solidFill>
                  <a:srgbClr val="7030A0"/>
                </a:solidFill>
              </a:rPr>
            </a:br>
            <a:r>
              <a:rPr lang="it-IT" sz="1400" dirty="0">
                <a:solidFill>
                  <a:srgbClr val="7030A0"/>
                </a:solidFill>
              </a:rPr>
              <a:t>«Cresce l’</a:t>
            </a:r>
            <a:r>
              <a:rPr lang="it-IT" sz="1400" dirty="0" err="1">
                <a:solidFill>
                  <a:srgbClr val="7030A0"/>
                </a:solidFill>
              </a:rPr>
              <a:t>equity</a:t>
            </a:r>
            <a:r>
              <a:rPr lang="it-IT" sz="1400" dirty="0">
                <a:solidFill>
                  <a:srgbClr val="7030A0"/>
                </a:solidFill>
              </a:rPr>
              <a:t> </a:t>
            </a:r>
            <a:r>
              <a:rPr lang="it-IT" sz="1400" dirty="0" err="1">
                <a:solidFill>
                  <a:srgbClr val="7030A0"/>
                </a:solidFill>
              </a:rPr>
              <a:t>crowdfunding</a:t>
            </a:r>
            <a:r>
              <a:rPr lang="it-IT" sz="1400" dirty="0">
                <a:solidFill>
                  <a:srgbClr val="7030A0"/>
                </a:solidFill>
              </a:rPr>
              <a:t> , ma quando si parte da zero è più facile. Comunque in questo 2017 l’industria è decollata e il volume di raccolta è più che raddoppiato rispetto all’anno precedente. Un’accelerazione destinata a mantenersi nel tempo», afferma Giancarlo Giudici, direttore scientifico dell’Osservatorio </a:t>
            </a:r>
            <a:r>
              <a:rPr lang="it-IT" sz="1400" dirty="0" err="1">
                <a:solidFill>
                  <a:srgbClr val="7030A0"/>
                </a:solidFill>
              </a:rPr>
              <a:t>Crowdinvesting</a:t>
            </a:r>
            <a:r>
              <a:rPr lang="it-IT" sz="1400" dirty="0">
                <a:solidFill>
                  <a:srgbClr val="7030A0"/>
                </a:solidFill>
              </a:rPr>
              <a:t> del Politecnico di Milano.</a:t>
            </a:r>
            <a:br>
              <a:rPr lang="it-IT" sz="1400" dirty="0">
                <a:solidFill>
                  <a:srgbClr val="7030A0"/>
                </a:solidFill>
              </a:rPr>
            </a:br>
            <a:r>
              <a:rPr lang="it-IT" sz="1400" dirty="0">
                <a:solidFill>
                  <a:srgbClr val="7030A0"/>
                </a:solidFill>
              </a:rPr>
              <a:t>Gli analisti milanesi hanno elaborato l’</a:t>
            </a:r>
            <a:r>
              <a:rPr lang="it-IT" sz="1400" dirty="0" err="1">
                <a:solidFill>
                  <a:srgbClr val="7030A0"/>
                </a:solidFill>
              </a:rPr>
              <a:t>Italian</a:t>
            </a:r>
            <a:r>
              <a:rPr lang="it-IT" sz="1400" dirty="0">
                <a:solidFill>
                  <a:srgbClr val="7030A0"/>
                </a:solidFill>
              </a:rPr>
              <a:t> </a:t>
            </a:r>
            <a:r>
              <a:rPr lang="it-IT" sz="1400" dirty="0" err="1">
                <a:solidFill>
                  <a:srgbClr val="7030A0"/>
                </a:solidFill>
              </a:rPr>
              <a:t>Equity</a:t>
            </a:r>
            <a:r>
              <a:rPr lang="it-IT" sz="1400" dirty="0">
                <a:solidFill>
                  <a:srgbClr val="7030A0"/>
                </a:solidFill>
              </a:rPr>
              <a:t> Crowdfunding Index, un indice sintetico dell’apprezzamento teorico del valore dei titoli sottoscritti dalla “folla” di Internet, oggi in anteprima sul Sole24Ore e che verrà presentato mercoledì. </a:t>
            </a:r>
          </a:p>
          <a:p>
            <a:r>
              <a:rPr lang="it-IT" sz="1400" dirty="0">
                <a:solidFill>
                  <a:srgbClr val="7030A0"/>
                </a:solidFill>
              </a:rPr>
              <a:t>L’indice è a 103,04 con un +3,04% e si basa sulle 73 campagne chiuse con successo. «Sono già diverse le imprese che hanno condotto un secondo o terzo round di finanziamento dopo aver raccolto attraverso l’</a:t>
            </a:r>
            <a:r>
              <a:rPr lang="it-IT" sz="1400" dirty="0" err="1">
                <a:solidFill>
                  <a:srgbClr val="7030A0"/>
                </a:solidFill>
              </a:rPr>
              <a:t>equity</a:t>
            </a:r>
            <a:r>
              <a:rPr lang="it-IT" sz="1400" dirty="0">
                <a:solidFill>
                  <a:srgbClr val="7030A0"/>
                </a:solidFill>
              </a:rPr>
              <a:t> crowdfunding. E il mercato spera di poter assistere presto alla prima exit» commenta Giudici.</a:t>
            </a:r>
            <a:br>
              <a:rPr lang="it-IT" sz="1400" dirty="0">
                <a:solidFill>
                  <a:srgbClr val="7030A0"/>
                </a:solidFill>
              </a:rPr>
            </a:br>
            <a:r>
              <a:rPr lang="it-IT" sz="1400" dirty="0">
                <a:solidFill>
                  <a:srgbClr val="7030A0"/>
                </a:solidFill>
              </a:rPr>
              <a:t>Tra le piattaforme a dominare l’ecosistema si distinguono </a:t>
            </a:r>
            <a:r>
              <a:rPr lang="it-IT" sz="1400" dirty="0" err="1">
                <a:solidFill>
                  <a:srgbClr val="7030A0"/>
                </a:solidFill>
              </a:rPr>
              <a:t>MamaCrowd</a:t>
            </a:r>
            <a:r>
              <a:rPr lang="it-IT" sz="1400" dirty="0">
                <a:solidFill>
                  <a:srgbClr val="7030A0"/>
                </a:solidFill>
              </a:rPr>
              <a:t> con quasi 5 milioni di euro di raccolta di capitale, seguita da </a:t>
            </a:r>
            <a:r>
              <a:rPr lang="it-IT" sz="1400" dirty="0" err="1">
                <a:solidFill>
                  <a:srgbClr val="7030A0"/>
                </a:solidFill>
              </a:rPr>
              <a:t>StarsUp</a:t>
            </a:r>
            <a:r>
              <a:rPr lang="it-IT" sz="1400" dirty="0">
                <a:solidFill>
                  <a:srgbClr val="7030A0"/>
                </a:solidFill>
              </a:rPr>
              <a:t> con 2,9 milioni e </a:t>
            </a:r>
            <a:r>
              <a:rPr lang="it-IT" sz="1400" dirty="0" err="1">
                <a:solidFill>
                  <a:srgbClr val="7030A0"/>
                </a:solidFill>
              </a:rPr>
              <a:t>CrowdFundMe</a:t>
            </a:r>
            <a:r>
              <a:rPr lang="it-IT" sz="1400" dirty="0">
                <a:solidFill>
                  <a:srgbClr val="7030A0"/>
                </a:solidFill>
              </a:rPr>
              <a:t> con 2,67 milioni. «Si è partiti con una legge con diverse restrizioni, ma poi le cose sono state modificate e migliorate anche sulla base dell’esperienza. Oggi ad incidere maggiormente sono le detrazioni fiscali aumentate del 30% e le facilitazioni del regolamento Consob», conclude Giudici.</a:t>
            </a:r>
            <a:br>
              <a:rPr lang="it-IT" sz="1400" dirty="0">
                <a:solidFill>
                  <a:srgbClr val="7030A0"/>
                </a:solidFill>
              </a:rPr>
            </a:br>
            <a:r>
              <a:rPr lang="it-IT" sz="1400" dirty="0">
                <a:solidFill>
                  <a:srgbClr val="7030A0"/>
                </a:solidFill>
              </a:rPr>
              <a:t>Scommesse imprenditoriali da condividere: in fondo è questo il senso del crowdfunding come acceleratore per scalare mercati e fatturato. «Con questa operazione siamo andati a coinvolgere i nostri partner e abbiamo misurato il livello di apprezzamento. Ed è stata una soddisfazione riscontrare tanti investitori del nord-Italia che hanno deciso di puntare sulla nostra “Murgia Valley”», afferma Roberto </a:t>
            </a:r>
            <a:r>
              <a:rPr lang="it-IT" sz="1400" dirty="0" err="1">
                <a:solidFill>
                  <a:srgbClr val="7030A0"/>
                </a:solidFill>
              </a:rPr>
              <a:t>Calculli</a:t>
            </a:r>
            <a:r>
              <a:rPr lang="it-IT" sz="1400" dirty="0">
                <a:solidFill>
                  <a:srgbClr val="7030A0"/>
                </a:solidFill>
              </a:rPr>
              <a:t>, </a:t>
            </a:r>
            <a:r>
              <a:rPr lang="it-IT" sz="1400" dirty="0" err="1">
                <a:solidFill>
                  <a:srgbClr val="7030A0"/>
                </a:solidFill>
              </a:rPr>
              <a:t>ceo</a:t>
            </a:r>
            <a:r>
              <a:rPr lang="it-IT" sz="1400" dirty="0">
                <a:solidFill>
                  <a:srgbClr val="7030A0"/>
                </a:solidFill>
              </a:rPr>
              <a:t> di The Digital Box, realtà ICT e di intelligenza artificiale che ha chiuso un round da 900mila euro grazie a 179 investitori. La società è nata quattro anni fa a Gravina di Puglia e oggi è presente a Barcellona e presto a Palo Alto, con un fatturato di 3 milioni di euro con un previsionale per il 2017 a 6 milioni. Il team è composto da 70 eccellenze, per il 60% con competenze tecniche.</a:t>
            </a:r>
            <a:br>
              <a:rPr lang="it-IT" sz="1400" dirty="0">
                <a:solidFill>
                  <a:srgbClr val="7030A0"/>
                </a:solidFill>
              </a:rPr>
            </a:br>
            <a:r>
              <a:rPr lang="it-IT" sz="1400" dirty="0">
                <a:solidFill>
                  <a:srgbClr val="7030A0"/>
                </a:solidFill>
              </a:rPr>
              <a:t>Non è il solo caso di successo. Sulle raccolte record italiane si distinguono </a:t>
            </a:r>
            <a:r>
              <a:rPr lang="it-IT" sz="1400" dirty="0" err="1">
                <a:solidFill>
                  <a:srgbClr val="7030A0"/>
                </a:solidFill>
              </a:rPr>
              <a:t>Synbiotec</a:t>
            </a:r>
            <a:r>
              <a:rPr lang="it-IT" sz="1400" dirty="0">
                <a:solidFill>
                  <a:srgbClr val="7030A0"/>
                </a:solidFill>
              </a:rPr>
              <a:t>, Green Energy Storage e Graphene XP. E intanto l’</a:t>
            </a:r>
            <a:r>
              <a:rPr lang="it-IT" sz="1400" dirty="0" err="1">
                <a:solidFill>
                  <a:srgbClr val="7030A0"/>
                </a:solidFill>
              </a:rPr>
              <a:t>equity</a:t>
            </a:r>
            <a:r>
              <a:rPr lang="it-IT" sz="1400" dirty="0">
                <a:solidFill>
                  <a:srgbClr val="7030A0"/>
                </a:solidFill>
              </a:rPr>
              <a:t> guarda sempre più ai comparti legati al tessuto imprenditoriale, come la meccanica o l’artigianato. E ai nastri di partenza c’è anche il </a:t>
            </a:r>
            <a:r>
              <a:rPr lang="it-IT" sz="1400" dirty="0" err="1">
                <a:solidFill>
                  <a:srgbClr val="7030A0"/>
                </a:solidFill>
              </a:rPr>
              <a:t>real</a:t>
            </a:r>
            <a:r>
              <a:rPr lang="it-IT" sz="1400" dirty="0">
                <a:solidFill>
                  <a:srgbClr val="7030A0"/>
                </a:solidFill>
              </a:rPr>
              <a:t> estate, per alcuni analisti destinato a segnare il mercato.</a:t>
            </a:r>
          </a:p>
          <a:p>
            <a:endParaRPr lang="it-IT" sz="1400" dirty="0">
              <a:solidFill>
                <a:srgbClr val="7030A0"/>
              </a:solidFill>
            </a:endParaRPr>
          </a:p>
        </p:txBody>
      </p:sp>
      <p:sp>
        <p:nvSpPr>
          <p:cNvPr id="5" name="Titolo 1">
            <a:extLst>
              <a:ext uri="{FF2B5EF4-FFF2-40B4-BE49-F238E27FC236}">
                <a16:creationId xmlns:a16="http://schemas.microsoft.com/office/drawing/2014/main" id="{59374A67-7153-4781-825E-22F363EA50A0}"/>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Il Crowd </a:t>
            </a:r>
            <a:r>
              <a:rPr lang="it-IT" sz="2400" dirty="0" err="1">
                <a:solidFill>
                  <a:srgbClr val="0070C0"/>
                </a:solidFill>
              </a:rPr>
              <a:t>funding</a:t>
            </a:r>
            <a:r>
              <a:rPr lang="it-IT" sz="2400" dirty="0">
                <a:solidFill>
                  <a:srgbClr val="0070C0"/>
                </a:solidFill>
              </a:rPr>
              <a:t> in Italia - Dal Sole 24 Ore</a:t>
            </a:r>
          </a:p>
          <a:p>
            <a:endParaRPr lang="it-IT" sz="2400" dirty="0">
              <a:solidFill>
                <a:srgbClr val="0070C0"/>
              </a:solidFill>
            </a:endParaRPr>
          </a:p>
        </p:txBody>
      </p:sp>
    </p:spTree>
    <p:extLst>
      <p:ext uri="{BB962C8B-B14F-4D97-AF65-F5344CB8AC3E}">
        <p14:creationId xmlns:p14="http://schemas.microsoft.com/office/powerpoint/2010/main" val="1195401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34</a:t>
            </a:fld>
            <a:endParaRPr lang="it-IT"/>
          </a:p>
        </p:txBody>
      </p:sp>
      <p:sp>
        <p:nvSpPr>
          <p:cNvPr id="4" name="Rettangolo 3"/>
          <p:cNvSpPr/>
          <p:nvPr/>
        </p:nvSpPr>
        <p:spPr>
          <a:xfrm>
            <a:off x="314633" y="630734"/>
            <a:ext cx="11330694" cy="5016758"/>
          </a:xfrm>
          <a:prstGeom prst="rect">
            <a:avLst/>
          </a:prstGeom>
        </p:spPr>
        <p:txBody>
          <a:bodyPr wrap="square">
            <a:spAutoFit/>
          </a:bodyPr>
          <a:lstStyle/>
          <a:p>
            <a:r>
              <a:rPr lang="it-IT" sz="1200" b="1" dirty="0" err="1">
                <a:hlinkClick r:id="rId2"/>
              </a:rPr>
              <a:t>Assiteca</a:t>
            </a:r>
            <a:r>
              <a:rPr lang="it-IT" sz="1200" b="1" dirty="0">
                <a:hlinkClick r:id="rId2"/>
              </a:rPr>
              <a:t> </a:t>
            </a:r>
            <a:r>
              <a:rPr lang="it-IT" sz="1200" b="1" dirty="0" err="1">
                <a:hlinkClick r:id="rId2"/>
              </a:rPr>
              <a:t>crowd</a:t>
            </a:r>
            <a:r>
              <a:rPr lang="it-IT" sz="1200" b="1" dirty="0"/>
              <a:t>. </a:t>
            </a:r>
            <a:r>
              <a:rPr lang="it-IT" sz="1200" dirty="0"/>
              <a:t>Portale di </a:t>
            </a:r>
            <a:r>
              <a:rPr lang="it-IT" sz="1200" dirty="0" err="1"/>
              <a:t>equity</a:t>
            </a:r>
            <a:r>
              <a:rPr lang="it-IT" sz="1200" dirty="0"/>
              <a:t> </a:t>
            </a:r>
            <a:r>
              <a:rPr lang="it-IT" sz="1200" dirty="0" err="1"/>
              <a:t>crowdfunding</a:t>
            </a:r>
            <a:r>
              <a:rPr lang="it-IT" sz="1200" dirty="0"/>
              <a:t> che si propone come “una piattaforma innovativa rivolta ad investitori attenti alle nuove modalità di investimento proposte dai mercati”.  Raccolta 2017 € 0,9 milioni. </a:t>
            </a:r>
          </a:p>
          <a:p>
            <a:r>
              <a:rPr lang="en-US" sz="1200" b="1" dirty="0" err="1"/>
              <a:t>Assiteca</a:t>
            </a:r>
            <a:r>
              <a:rPr lang="en-US" sz="1200" b="1" dirty="0"/>
              <a:t> Crowd </a:t>
            </a:r>
            <a:r>
              <a:rPr lang="en-US" sz="1200" b="1" dirty="0" err="1"/>
              <a:t>s.r.l</a:t>
            </a:r>
            <a:r>
              <a:rPr lang="en-US" sz="1200" b="1" dirty="0"/>
              <a:t>. </a:t>
            </a:r>
            <a:r>
              <a:rPr lang="en-US" sz="1200" dirty="0"/>
              <a:t>is a company based in Milan, licensed by </a:t>
            </a:r>
            <a:r>
              <a:rPr lang="en-US" sz="1200" u="sng" dirty="0" err="1">
                <a:hlinkClick r:id="rId3"/>
              </a:rPr>
              <a:t>Consob</a:t>
            </a:r>
            <a:r>
              <a:rPr lang="en-US" sz="1200" dirty="0"/>
              <a:t> (</a:t>
            </a:r>
            <a:r>
              <a:rPr lang="en-US" sz="1200" u="sng" dirty="0">
                <a:hlinkClick r:id="rId4"/>
              </a:rPr>
              <a:t>authorization No. 18809 of February 26, 2014.</a:t>
            </a:r>
            <a:r>
              <a:rPr lang="en-US" sz="1200" dirty="0"/>
              <a:t>) to carry out, through its web platform, equity-based crowdfunding activities (collection of public savings in favor of innovative start-ups). The company structure includes among others the </a:t>
            </a:r>
            <a:r>
              <a:rPr lang="en-US" sz="1200" b="1" dirty="0" err="1"/>
              <a:t>Assiteca</a:t>
            </a:r>
            <a:r>
              <a:rPr lang="en-US" sz="1200" b="1" dirty="0"/>
              <a:t> Group</a:t>
            </a:r>
            <a:r>
              <a:rPr lang="en-US" sz="1200" dirty="0"/>
              <a:t> (the very first independent insurance broker in Italy and one of the first ones in Europe) and </a:t>
            </a:r>
            <a:r>
              <a:rPr lang="en-US" sz="1200" dirty="0" err="1"/>
              <a:t>Millenium</a:t>
            </a:r>
            <a:r>
              <a:rPr lang="en-US" sz="1200" dirty="0"/>
              <a:t> Holding (a solid holding company, already parent of the group, listed on the Milan Stock Exchange, DMT </a:t>
            </a:r>
            <a:r>
              <a:rPr lang="en-US" sz="1200" dirty="0" err="1"/>
              <a:t>s.p.a</a:t>
            </a:r>
            <a:r>
              <a:rPr lang="en-US" sz="1200" dirty="0"/>
              <a:t>.). The company expresses a corporate governance combining requisites of professionalism and experience in the evaluation and enhancement of innovation and with particular reference also to organizational and financial aspects. </a:t>
            </a:r>
            <a:endParaRPr lang="it-IT" sz="1200" dirty="0"/>
          </a:p>
          <a:p>
            <a:r>
              <a:rPr lang="it-IT" sz="1200" dirty="0"/>
              <a:t>Sede: Viale Luigi </a:t>
            </a:r>
            <a:r>
              <a:rPr lang="it-IT" sz="1200" dirty="0" err="1"/>
              <a:t>Majno</a:t>
            </a:r>
            <a:r>
              <a:rPr lang="it-IT" sz="1200" dirty="0"/>
              <a:t> 18 Milano. Mail: </a:t>
            </a:r>
            <a:r>
              <a:rPr lang="it-IT" sz="1200" dirty="0">
                <a:hlinkClick r:id="rId5"/>
              </a:rPr>
              <a:t>info@assitecacrowd.com</a:t>
            </a:r>
            <a:r>
              <a:rPr lang="it-IT" sz="1200" dirty="0"/>
              <a:t>; Tel: 0276000947</a:t>
            </a:r>
          </a:p>
          <a:p>
            <a:r>
              <a:rPr lang="it-IT" sz="1200" b="1" dirty="0">
                <a:hlinkClick r:id="rId6"/>
              </a:rPr>
              <a:t>Clubdealonline.com</a:t>
            </a:r>
            <a:r>
              <a:rPr lang="it-IT" sz="1200" dirty="0"/>
              <a:t>. Piattaforma di </a:t>
            </a:r>
            <a:r>
              <a:rPr lang="it-IT" sz="1200" dirty="0" err="1"/>
              <a:t>equity</a:t>
            </a:r>
            <a:r>
              <a:rPr lang="it-IT" sz="1200" dirty="0"/>
              <a:t> crowdfunding che offre agli investitori e alle PMI la sicurezza di operare con un partner esclusivo, controllato e sicuro. New entry di marzo 2017. Sede: Milano, via Vittor Pisani 19; </a:t>
            </a:r>
            <a:r>
              <a:rPr lang="it-IT" sz="1200" dirty="0">
                <a:hlinkClick r:id="rId7"/>
              </a:rPr>
              <a:t>info@clubdealonline.com</a:t>
            </a:r>
            <a:endParaRPr lang="it-IT" sz="1200" dirty="0"/>
          </a:p>
          <a:p>
            <a:r>
              <a:rPr lang="it-IT" sz="1200" b="1" dirty="0" err="1">
                <a:hlinkClick r:id="rId8"/>
              </a:rPr>
              <a:t>Cofyp</a:t>
            </a:r>
            <a:r>
              <a:rPr lang="it-IT" sz="1200" dirty="0"/>
              <a:t>. L’azienda marchigiana </a:t>
            </a:r>
            <a:r>
              <a:rPr lang="it-IT" sz="1200" dirty="0" err="1"/>
              <a:t>Cofyp</a:t>
            </a:r>
            <a:r>
              <a:rPr lang="it-IT" sz="1200" dirty="0"/>
              <a:t> Srl è una delle new entry in questo settore: nell’aprile del 2016 è stata iscritta nel registro dei gestori dei portali per la raccolta di capitali per startup innovative e </a:t>
            </a:r>
            <a:r>
              <a:rPr lang="it-IT" sz="1200" dirty="0" err="1"/>
              <a:t>Pmi</a:t>
            </a:r>
            <a:r>
              <a:rPr lang="it-IT" sz="1200" dirty="0"/>
              <a:t> innovative. Sede: Via Ghino Valenti 51, Macerata.</a:t>
            </a:r>
            <a:r>
              <a:rPr lang="it-IT" sz="1200" b="1" dirty="0">
                <a:hlinkClick r:id="rId9"/>
              </a:rPr>
              <a:t> </a:t>
            </a:r>
          </a:p>
          <a:p>
            <a:r>
              <a:rPr lang="it-IT" sz="1200" b="1" dirty="0">
                <a:hlinkClick r:id="rId9"/>
              </a:rPr>
              <a:t>Crowd4capital</a:t>
            </a:r>
            <a:r>
              <a:rPr lang="it-IT" sz="1200" dirty="0"/>
              <a:t>. Portale di </a:t>
            </a:r>
            <a:r>
              <a:rPr lang="it-IT" sz="1200" dirty="0" err="1"/>
              <a:t>equity</a:t>
            </a:r>
            <a:r>
              <a:rPr lang="it-IT" sz="1200" dirty="0"/>
              <a:t> crowdfunding al servizio di start-up, PMI innovative e investitori attenti ai trend di cambiamento. Il gestore è Roma Venture Consulting </a:t>
            </a:r>
            <a:r>
              <a:rPr lang="it-IT" sz="1200" dirty="0" err="1"/>
              <a:t>srl</a:t>
            </a:r>
            <a:r>
              <a:rPr lang="it-IT" sz="1200" dirty="0"/>
              <a:t>. Non sembra operativo. Sede: Via Parigi 11, Roma. Tel: 02.84258760; Mail:</a:t>
            </a:r>
            <a:r>
              <a:rPr lang="it-IT" sz="1200" dirty="0">
                <a:hlinkClick r:id="rId10"/>
              </a:rPr>
              <a:t>info@crowd4capital.it</a:t>
            </a:r>
            <a:endParaRPr lang="it-IT" sz="1200" dirty="0"/>
          </a:p>
          <a:p>
            <a:r>
              <a:rPr lang="it-IT" sz="1200" b="1" dirty="0" err="1">
                <a:hlinkClick r:id="rId11"/>
              </a:rPr>
              <a:t>Crowdfundme</a:t>
            </a:r>
            <a:r>
              <a:rPr lang="it-IT" sz="1200" b="1" dirty="0"/>
              <a:t>. </a:t>
            </a:r>
            <a:r>
              <a:rPr lang="it-IT" sz="1200" dirty="0"/>
              <a:t>Piattaforma di </a:t>
            </a:r>
            <a:r>
              <a:rPr lang="it-IT" sz="1200" dirty="0" err="1"/>
              <a:t>equity</a:t>
            </a:r>
            <a:r>
              <a:rPr lang="it-IT" sz="1200" dirty="0"/>
              <a:t> crowdfunding il cui motto è “innovare, investire, crescere”. Sostiene le società, supportando sia l’investitore sia l’imprenditore con tutti gli strumenti e le garanzie necessarie per favorire il buon esito dei progetti proposti.  </a:t>
            </a:r>
          </a:p>
          <a:p>
            <a:r>
              <a:rPr lang="it-IT" sz="1200" dirty="0"/>
              <a:t>Presidente Alessandro </a:t>
            </a:r>
            <a:r>
              <a:rPr lang="it-IT" sz="1200" dirty="0" err="1"/>
              <a:t>Baldissera</a:t>
            </a:r>
            <a:r>
              <a:rPr lang="it-IT" sz="1200" dirty="0"/>
              <a:t> Pacchetti, </a:t>
            </a:r>
            <a:r>
              <a:rPr lang="it-IT" sz="1200" dirty="0" err="1"/>
              <a:t>Ceo</a:t>
            </a:r>
            <a:r>
              <a:rPr lang="it-IT" sz="1200" dirty="0"/>
              <a:t> Tommaso </a:t>
            </a:r>
            <a:r>
              <a:rPr lang="it-IT" sz="1200" dirty="0" err="1"/>
              <a:t>Baldissera</a:t>
            </a:r>
            <a:r>
              <a:rPr lang="it-IT" sz="1200" dirty="0"/>
              <a:t> Pacchetti. Raccolta 2017 €2,8 milioni.  Ha come partners: POLIHUB, politecnico Milano, Banco Popolare, </a:t>
            </a:r>
            <a:r>
              <a:rPr lang="it-IT" sz="1200" dirty="0" err="1"/>
              <a:t>SpeedUp</a:t>
            </a:r>
            <a:r>
              <a:rPr lang="it-IT" sz="1200" dirty="0"/>
              <a:t>, </a:t>
            </a:r>
            <a:r>
              <a:rPr lang="it-IT" sz="1200" dirty="0" err="1"/>
              <a:t>Owide</a:t>
            </a:r>
            <a:r>
              <a:rPr lang="it-IT" sz="1200" dirty="0"/>
              <a:t>, </a:t>
            </a:r>
            <a:r>
              <a:rPr lang="it-IT" sz="1200" dirty="0" err="1"/>
              <a:t>Websim</a:t>
            </a:r>
            <a:r>
              <a:rPr lang="it-IT" sz="1200" dirty="0"/>
              <a:t>, </a:t>
            </a:r>
            <a:r>
              <a:rPr lang="it-IT" sz="1200" dirty="0" err="1"/>
              <a:t>Trentinosviluppo</a:t>
            </a:r>
            <a:r>
              <a:rPr lang="it-IT" sz="1200" dirty="0"/>
              <a:t>. Sede: via Legnano 28, Milano. Mail: </a:t>
            </a:r>
            <a:r>
              <a:rPr lang="it-IT" sz="1200" dirty="0">
                <a:hlinkClick r:id="rId12"/>
              </a:rPr>
              <a:t>info@crowdfundme.it</a:t>
            </a:r>
            <a:endParaRPr lang="it-IT" sz="1200" dirty="0"/>
          </a:p>
          <a:p>
            <a:r>
              <a:rPr lang="it-IT" sz="1200" b="1" dirty="0" err="1">
                <a:hlinkClick r:id="rId13"/>
              </a:rPr>
              <a:t>Ecomill</a:t>
            </a:r>
            <a:r>
              <a:rPr lang="it-IT" sz="1200" dirty="0"/>
              <a:t>. Sostenibilità, innovazione e aggregazione sociale. Sono questi i valori da promuovere secondo </a:t>
            </a:r>
            <a:r>
              <a:rPr lang="it-IT" sz="1200" dirty="0" err="1"/>
              <a:t>Ecomill</a:t>
            </a:r>
            <a:r>
              <a:rPr lang="it-IT" sz="1200" dirty="0"/>
              <a:t>, piattaforma dedicata a progetti ad alto valore innovativo nel settore energetico e ambientale. Non sembra operativa. Sede: via stradivari 3, Milano. Mail</a:t>
            </a:r>
            <a:r>
              <a:rPr lang="it-IT" sz="1200" b="1" dirty="0"/>
              <a:t>: </a:t>
            </a:r>
            <a:r>
              <a:rPr lang="it-IT" sz="1200" dirty="0">
                <a:hlinkClick r:id="rId14"/>
              </a:rPr>
              <a:t>info@ecomill.it</a:t>
            </a:r>
            <a:endParaRPr lang="it-IT" sz="1200" dirty="0"/>
          </a:p>
          <a:p>
            <a:r>
              <a:rPr lang="it-IT" sz="1200" b="1" dirty="0" err="1">
                <a:hlinkClick r:id="rId15"/>
              </a:rPr>
              <a:t>Equinvest</a:t>
            </a:r>
            <a:r>
              <a:rPr lang="it-IT" sz="1200" dirty="0"/>
              <a:t>. Si definisce una “una boutique finanziaria che si occupa d</a:t>
            </a:r>
            <a:r>
              <a:rPr lang="it-IT" sz="1200" b="1" dirty="0"/>
              <a:t>i </a:t>
            </a:r>
            <a:r>
              <a:rPr lang="it-IT" sz="1200" dirty="0"/>
              <a:t>investimenti in società di piccola dimensione che operano in mercati in crescita”. Opera sia come società di venture capital che come piattaforma di </a:t>
            </a:r>
            <a:r>
              <a:rPr lang="it-IT" sz="1200" dirty="0" err="1"/>
              <a:t>equity</a:t>
            </a:r>
            <a:r>
              <a:rPr lang="it-IT" sz="1200" dirty="0"/>
              <a:t> crowdfunding. Raccolta 2017 €1,2 milioni. Sede: Piazza del Popolo 3, Roma. Mail: direzione@equinvest.it; Tel: 02 92853972</a:t>
            </a:r>
          </a:p>
          <a:p>
            <a:endParaRPr lang="it-IT" sz="1400" dirty="0"/>
          </a:p>
          <a:p>
            <a:endParaRPr lang="it-IT" sz="1400" dirty="0"/>
          </a:p>
          <a:p>
            <a:endParaRPr lang="it-IT" sz="1400" dirty="0"/>
          </a:p>
          <a:p>
            <a:endParaRPr lang="it-IT" sz="1400" dirty="0"/>
          </a:p>
        </p:txBody>
      </p:sp>
    </p:spTree>
    <p:extLst>
      <p:ext uri="{BB962C8B-B14F-4D97-AF65-F5344CB8AC3E}">
        <p14:creationId xmlns:p14="http://schemas.microsoft.com/office/powerpoint/2010/main" val="1014779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35</a:t>
            </a:fld>
            <a:endParaRPr lang="it-IT"/>
          </a:p>
        </p:txBody>
      </p:sp>
      <p:sp>
        <p:nvSpPr>
          <p:cNvPr id="4" name="Rettangolo 3"/>
          <p:cNvSpPr/>
          <p:nvPr/>
        </p:nvSpPr>
        <p:spPr>
          <a:xfrm>
            <a:off x="413886" y="735480"/>
            <a:ext cx="11155680" cy="5078313"/>
          </a:xfrm>
          <a:prstGeom prst="rect">
            <a:avLst/>
          </a:prstGeom>
        </p:spPr>
        <p:txBody>
          <a:bodyPr wrap="square">
            <a:spAutoFit/>
          </a:bodyPr>
          <a:lstStyle/>
          <a:p>
            <a:r>
              <a:rPr lang="it-IT" sz="1200" b="1" dirty="0">
                <a:hlinkClick r:id="rId2"/>
              </a:rPr>
              <a:t>Europacrowd.it.</a:t>
            </a:r>
            <a:r>
              <a:rPr lang="it-IT" sz="1200" dirty="0"/>
              <a:t> Europacrowd.it è un sito di </a:t>
            </a:r>
            <a:r>
              <a:rPr lang="it-IT" sz="1200" dirty="0" err="1"/>
              <a:t>equity</a:t>
            </a:r>
            <a:r>
              <a:rPr lang="it-IT" sz="1200" dirty="0"/>
              <a:t> </a:t>
            </a:r>
            <a:r>
              <a:rPr lang="it-IT" sz="1200" dirty="0" err="1"/>
              <a:t>crowdfunding</a:t>
            </a:r>
            <a:r>
              <a:rPr lang="it-IT" sz="1200" dirty="0"/>
              <a:t> finanziato dalla Regione Lazio in quanto classificatosi tra i vincitori del bando “Innovazione Sostantivo Femminile” lanciato dal BIC Lazio nel 2014. New entry di giugno 2017. Sede: Vicolo di Prima Porta, 1 00188, ROMA; Tel. +39 06 33626976; </a:t>
            </a:r>
            <a:r>
              <a:rPr lang="it-IT" sz="1200" dirty="0" err="1"/>
              <a:t>Mob</a:t>
            </a:r>
            <a:r>
              <a:rPr lang="it-IT" sz="1200" dirty="0"/>
              <a:t>. +39 339 3857247; </a:t>
            </a:r>
            <a:r>
              <a:rPr lang="it-IT" sz="1200" dirty="0" err="1"/>
              <a:t>eMail</a:t>
            </a:r>
            <a:r>
              <a:rPr lang="it-IT" sz="1200" dirty="0"/>
              <a:t>: </a:t>
            </a:r>
            <a:r>
              <a:rPr lang="it-IT" sz="1200" dirty="0">
                <a:hlinkClick r:id="rId3"/>
              </a:rPr>
              <a:t>info@europacrowd.it</a:t>
            </a:r>
            <a:endParaRPr lang="it-IT" sz="1200" dirty="0"/>
          </a:p>
          <a:p>
            <a:r>
              <a:rPr lang="it-IT" sz="1200" b="1" dirty="0" err="1">
                <a:hlinkClick r:id="rId4"/>
              </a:rPr>
              <a:t>Fundera</a:t>
            </a:r>
            <a:r>
              <a:rPr lang="it-IT" sz="1200" dirty="0"/>
              <a:t>. Piattaforma dedicata esclusivamente al settore </a:t>
            </a:r>
            <a:r>
              <a:rPr lang="it-IT" sz="1200" dirty="0" err="1"/>
              <a:t>cleantech</a:t>
            </a:r>
            <a:r>
              <a:rPr lang="it-IT" sz="1200" dirty="0"/>
              <a:t>, con l’obiettivo di aiutare a finanziare startup, progetti ed iniziative che promuovono tecnologie e servizi a basso impatto ambientale. Sede: Via Ugo Bassi 7, Milano. Mail: info@fundera.it.</a:t>
            </a:r>
          </a:p>
          <a:p>
            <a:r>
              <a:rPr lang="it-IT" sz="1200" b="1" dirty="0">
                <a:hlinkClick r:id="rId5"/>
              </a:rPr>
              <a:t>Investi-re.it</a:t>
            </a:r>
            <a:r>
              <a:rPr lang="it-IT" sz="1200" dirty="0"/>
              <a:t>. La piattaforma web di Baldi &amp; Partners Srl autorizzata da Consob a svolgere attività di </a:t>
            </a:r>
            <a:r>
              <a:rPr lang="it-IT" sz="1200" dirty="0" err="1"/>
              <a:t>equity</a:t>
            </a:r>
            <a:r>
              <a:rPr lang="it-IT" sz="1200" dirty="0"/>
              <a:t> crowdfunding. Raccolta 2017 €0,1 milioni. Sede: Via San Damiano 9, Milano. Tel 02 58318214; Mail: info@investi-re.it.</a:t>
            </a:r>
            <a:r>
              <a:rPr lang="it-IT" sz="1200" b="1" dirty="0">
                <a:hlinkClick r:id="rId6"/>
              </a:rPr>
              <a:t> </a:t>
            </a:r>
          </a:p>
          <a:p>
            <a:r>
              <a:rPr lang="it-IT" sz="1200" b="1" dirty="0" err="1">
                <a:hlinkClick r:id="rId6"/>
              </a:rPr>
              <a:t>MamaCrowd</a:t>
            </a:r>
            <a:r>
              <a:rPr lang="it-IT" sz="1200" dirty="0"/>
              <a:t>. Piattaforma di </a:t>
            </a:r>
            <a:r>
              <a:rPr lang="it-IT" sz="1200" dirty="0" err="1"/>
              <a:t>equity</a:t>
            </a:r>
            <a:r>
              <a:rPr lang="it-IT" sz="1200" dirty="0"/>
              <a:t> crowdfunding nata dall’esperienza di </a:t>
            </a:r>
            <a:r>
              <a:rPr lang="it-IT" sz="1200" dirty="0" err="1">
                <a:hlinkClick r:id="rId7"/>
              </a:rPr>
              <a:t>SiamoSoci</a:t>
            </a:r>
            <a:r>
              <a:rPr lang="it-IT" sz="1200" dirty="0"/>
              <a:t>, piattaforma di </a:t>
            </a:r>
            <a:r>
              <a:rPr lang="it-IT" sz="1200" dirty="0" err="1"/>
              <a:t>matching</a:t>
            </a:r>
            <a:r>
              <a:rPr lang="it-IT" sz="1200" dirty="0"/>
              <a:t> tra startup e business </a:t>
            </a:r>
            <a:r>
              <a:rPr lang="it-IT" sz="1200" dirty="0" err="1"/>
              <a:t>angels</a:t>
            </a:r>
            <a:r>
              <a:rPr lang="it-IT" sz="1200" dirty="0"/>
              <a:t>. Permette di investire in startup e PMI innovative, </a:t>
            </a:r>
            <a:r>
              <a:rPr lang="it-IT" sz="1200" dirty="0" err="1"/>
              <a:t>nonchè</a:t>
            </a:r>
            <a:r>
              <a:rPr lang="it-IT" sz="1200" dirty="0"/>
              <a:t> in società o OICR che investono prevalentemente in startup e PMI innovative. </a:t>
            </a:r>
          </a:p>
          <a:p>
            <a:r>
              <a:rPr lang="it-IT" sz="1200" dirty="0"/>
              <a:t>Partner incubatori ed acceleratori sono:</a:t>
            </a:r>
          </a:p>
          <a:p>
            <a:r>
              <a:rPr lang="it-IT" sz="1200" dirty="0"/>
              <a:t>Techno </a:t>
            </a:r>
            <a:r>
              <a:rPr lang="it-IT" sz="1200" dirty="0" err="1"/>
              <a:t>Seed</a:t>
            </a:r>
            <a:r>
              <a:rPr lang="it-IT" sz="1200" dirty="0"/>
              <a:t>, Udine  (</a:t>
            </a:r>
            <a:r>
              <a:rPr lang="it-IT" sz="1200" dirty="0" err="1"/>
              <a:t>inc.acc</a:t>
            </a:r>
            <a:r>
              <a:rPr lang="it-IT" sz="1200" dirty="0"/>
              <a:t>. )                                       Hub21, Ascoli Piceno (</a:t>
            </a:r>
            <a:r>
              <a:rPr lang="it-IT" sz="1200" dirty="0" err="1"/>
              <a:t>inc.acc</a:t>
            </a:r>
            <a:r>
              <a:rPr lang="it-IT" sz="1200" dirty="0"/>
              <a:t>.)</a:t>
            </a:r>
          </a:p>
          <a:p>
            <a:r>
              <a:rPr lang="it-IT" sz="1200" dirty="0"/>
              <a:t>H-Farm ( </a:t>
            </a:r>
            <a:r>
              <a:rPr lang="it-IT" sz="1200" dirty="0" err="1"/>
              <a:t>inc</a:t>
            </a:r>
            <a:r>
              <a:rPr lang="it-IT" sz="1200" dirty="0"/>
              <a:t>. </a:t>
            </a:r>
            <a:r>
              <a:rPr lang="it-IT" sz="1200" dirty="0" err="1"/>
              <a:t>cert</a:t>
            </a:r>
            <a:r>
              <a:rPr lang="it-IT" sz="1200" dirty="0"/>
              <a:t>.)                                                           Digital Borgo, Pescara (</a:t>
            </a:r>
            <a:r>
              <a:rPr lang="it-IT" sz="1200" dirty="0" err="1"/>
              <a:t>inc.acc</a:t>
            </a:r>
            <a:r>
              <a:rPr lang="it-IT" sz="1200" dirty="0"/>
              <a:t>.)</a:t>
            </a:r>
          </a:p>
          <a:p>
            <a:r>
              <a:rPr lang="it-IT" sz="1200" dirty="0"/>
              <a:t>Fondazione La Fornace, Asolo  (</a:t>
            </a:r>
            <a:r>
              <a:rPr lang="it-IT" sz="1200" dirty="0" err="1"/>
              <a:t>inc.acc</a:t>
            </a:r>
            <a:r>
              <a:rPr lang="it-IT" sz="1200" dirty="0"/>
              <a:t>.)                      Bic Lazio (</a:t>
            </a:r>
            <a:r>
              <a:rPr lang="it-IT" sz="1200" dirty="0" err="1"/>
              <a:t>inc.cert</a:t>
            </a:r>
            <a:r>
              <a:rPr lang="it-IT" sz="1200" dirty="0"/>
              <a:t>.)</a:t>
            </a:r>
          </a:p>
          <a:p>
            <a:r>
              <a:rPr lang="it-IT" sz="1200" dirty="0"/>
              <a:t>Vega Industrio, Rovereto Veneto                                   </a:t>
            </a:r>
            <a:r>
              <a:rPr lang="it-IT" sz="1200" dirty="0" err="1"/>
              <a:t>Lventure</a:t>
            </a:r>
            <a:r>
              <a:rPr lang="it-IT" sz="1200" dirty="0"/>
              <a:t> Group (</a:t>
            </a:r>
            <a:r>
              <a:rPr lang="it-IT" sz="1200" dirty="0" err="1"/>
              <a:t>seed</a:t>
            </a:r>
            <a:r>
              <a:rPr lang="it-IT" sz="1200" dirty="0"/>
              <a:t> venture)</a:t>
            </a:r>
          </a:p>
          <a:p>
            <a:r>
              <a:rPr lang="it-IT" sz="1200" dirty="0"/>
              <a:t>D-</a:t>
            </a:r>
            <a:r>
              <a:rPr lang="it-IT" sz="1200" dirty="0" err="1"/>
              <a:t>namic</a:t>
            </a:r>
            <a:r>
              <a:rPr lang="it-IT" sz="1200" dirty="0"/>
              <a:t> ; Brescia (</a:t>
            </a:r>
            <a:r>
              <a:rPr lang="it-IT" sz="1200" dirty="0" err="1"/>
              <a:t>inc.acc</a:t>
            </a:r>
            <a:r>
              <a:rPr lang="it-IT" sz="1200" dirty="0"/>
              <a:t>.)                                             Luiss </a:t>
            </a:r>
            <a:r>
              <a:rPr lang="it-IT" sz="1200" dirty="0" err="1"/>
              <a:t>EnLabs</a:t>
            </a:r>
            <a:r>
              <a:rPr lang="it-IT" sz="1200" dirty="0"/>
              <a:t> (</a:t>
            </a:r>
            <a:r>
              <a:rPr lang="it-IT" sz="1200" dirty="0" err="1"/>
              <a:t>inc.certificato</a:t>
            </a:r>
            <a:r>
              <a:rPr lang="it-IT" sz="1200" dirty="0"/>
              <a:t>)</a:t>
            </a:r>
          </a:p>
          <a:p>
            <a:r>
              <a:rPr lang="it-IT" sz="1200" dirty="0"/>
              <a:t>Union Camere Lombardia    (istituzioni)                       </a:t>
            </a:r>
            <a:r>
              <a:rPr lang="it-IT" sz="1200" dirty="0" err="1"/>
              <a:t>StartupBootcamp</a:t>
            </a:r>
            <a:endParaRPr lang="it-IT" sz="1200" dirty="0"/>
          </a:p>
          <a:p>
            <a:r>
              <a:rPr lang="it-IT" sz="1200" dirty="0"/>
              <a:t>Impact </a:t>
            </a:r>
            <a:r>
              <a:rPr lang="it-IT" sz="1200" dirty="0" err="1"/>
              <a:t>Hub</a:t>
            </a:r>
            <a:r>
              <a:rPr lang="it-IT" sz="1200" dirty="0"/>
              <a:t> Milano    (</a:t>
            </a:r>
            <a:r>
              <a:rPr lang="it-IT" sz="1200" dirty="0" err="1"/>
              <a:t>inc</a:t>
            </a:r>
            <a:r>
              <a:rPr lang="it-IT" sz="1200" dirty="0"/>
              <a:t>. </a:t>
            </a:r>
            <a:r>
              <a:rPr lang="it-IT" sz="1200" dirty="0" err="1"/>
              <a:t>cert</a:t>
            </a:r>
            <a:r>
              <a:rPr lang="it-IT" sz="1200" dirty="0"/>
              <a:t>.)                                     </a:t>
            </a:r>
            <a:r>
              <a:rPr lang="it-IT" sz="1200" dirty="0" err="1"/>
              <a:t>GoHeroes</a:t>
            </a:r>
            <a:r>
              <a:rPr lang="it-IT" sz="1200" dirty="0"/>
              <a:t> (</a:t>
            </a:r>
            <a:r>
              <a:rPr lang="it-IT" sz="1200" dirty="0" err="1"/>
              <a:t>inc</a:t>
            </a:r>
            <a:r>
              <a:rPr lang="it-IT" sz="1200" dirty="0"/>
              <a:t>. e </a:t>
            </a:r>
            <a:r>
              <a:rPr lang="it-IT" sz="1200" dirty="0" err="1"/>
              <a:t>accel</a:t>
            </a:r>
            <a:r>
              <a:rPr lang="it-IT" sz="1200" dirty="0"/>
              <a:t>.)</a:t>
            </a:r>
          </a:p>
          <a:p>
            <a:r>
              <a:rPr lang="it-IT" sz="1200" dirty="0" err="1"/>
              <a:t>Docomo</a:t>
            </a:r>
            <a:r>
              <a:rPr lang="it-IT" sz="1200" dirty="0"/>
              <a:t> Digital </a:t>
            </a:r>
            <a:r>
              <a:rPr lang="it-IT" sz="1200" dirty="0" err="1"/>
              <a:t>B-Ventures,Parma</a:t>
            </a:r>
            <a:r>
              <a:rPr lang="it-IT" sz="1200" dirty="0"/>
              <a:t>  (</a:t>
            </a:r>
            <a:r>
              <a:rPr lang="it-IT" sz="1200" dirty="0" err="1"/>
              <a:t>inc.acc</a:t>
            </a:r>
            <a:r>
              <a:rPr lang="it-IT" sz="1200" dirty="0"/>
              <a:t>.)                Consorzio Arca, Palermo (</a:t>
            </a:r>
            <a:r>
              <a:rPr lang="it-IT" sz="1200" dirty="0" err="1"/>
              <a:t>inc,universitario</a:t>
            </a:r>
            <a:r>
              <a:rPr lang="it-IT" sz="1200" dirty="0"/>
              <a:t>)</a:t>
            </a:r>
          </a:p>
          <a:p>
            <a:r>
              <a:rPr lang="it-IT" sz="1200" dirty="0" err="1"/>
              <a:t>SocialFare</a:t>
            </a:r>
            <a:r>
              <a:rPr lang="it-IT" sz="1200" dirty="0"/>
              <a:t>                                                                            </a:t>
            </a:r>
            <a:r>
              <a:rPr lang="it-IT" sz="1200" dirty="0" err="1"/>
              <a:t>OpenCampus</a:t>
            </a:r>
            <a:r>
              <a:rPr lang="it-IT" sz="1200" dirty="0"/>
              <a:t> (booster)</a:t>
            </a:r>
          </a:p>
          <a:p>
            <a:r>
              <a:rPr lang="it-IT" sz="1200" dirty="0"/>
              <a:t>I3P; Torino    (</a:t>
            </a:r>
            <a:r>
              <a:rPr lang="it-IT" sz="1200" dirty="0" err="1"/>
              <a:t>inc</a:t>
            </a:r>
            <a:r>
              <a:rPr lang="it-IT" sz="1200" dirty="0"/>
              <a:t>. universitario)                                       The net value (</a:t>
            </a:r>
            <a:r>
              <a:rPr lang="it-IT" sz="1200" dirty="0" err="1"/>
              <a:t>inc.cert</a:t>
            </a:r>
            <a:r>
              <a:rPr lang="it-IT" sz="1200" dirty="0"/>
              <a:t>.)</a:t>
            </a:r>
          </a:p>
          <a:p>
            <a:r>
              <a:rPr lang="it-IT" sz="1200" dirty="0"/>
              <a:t>POLIHUB, Milano (</a:t>
            </a:r>
            <a:r>
              <a:rPr lang="it-IT" sz="1200" dirty="0" err="1"/>
              <a:t>inc</a:t>
            </a:r>
            <a:r>
              <a:rPr lang="it-IT" sz="1200" dirty="0"/>
              <a:t>. universitario)                              SPEED Mi UP (</a:t>
            </a:r>
            <a:r>
              <a:rPr lang="it-IT" sz="1200" dirty="0" err="1"/>
              <a:t>inc</a:t>
            </a:r>
            <a:r>
              <a:rPr lang="it-IT" sz="1200" dirty="0"/>
              <a:t>. universitario)</a:t>
            </a:r>
          </a:p>
          <a:p>
            <a:r>
              <a:rPr lang="it-IT" sz="1200" dirty="0" err="1"/>
              <a:t>SocialFare</a:t>
            </a:r>
            <a:r>
              <a:rPr lang="it-IT" sz="1200" dirty="0"/>
              <a:t>, Torino  (</a:t>
            </a:r>
            <a:r>
              <a:rPr lang="it-IT" sz="1200" dirty="0" err="1"/>
              <a:t>ic</a:t>
            </a:r>
            <a:r>
              <a:rPr lang="it-IT" sz="1200" dirty="0"/>
              <a:t>, </a:t>
            </a:r>
            <a:r>
              <a:rPr lang="it-IT" sz="1200" dirty="0" err="1"/>
              <a:t>cert</a:t>
            </a:r>
            <a:r>
              <a:rPr lang="it-IT" sz="1200" dirty="0"/>
              <a:t>.)                                             </a:t>
            </a:r>
            <a:r>
              <a:rPr lang="it-IT" sz="1200" dirty="0" err="1"/>
              <a:t>Almacube</a:t>
            </a:r>
            <a:r>
              <a:rPr lang="it-IT" sz="1200" dirty="0"/>
              <a:t>, Bologna(</a:t>
            </a:r>
            <a:r>
              <a:rPr lang="it-IT" sz="1200" dirty="0" err="1"/>
              <a:t>inc.universitario</a:t>
            </a:r>
            <a:r>
              <a:rPr lang="it-IT" sz="1200" dirty="0"/>
              <a:t>)</a:t>
            </a:r>
          </a:p>
          <a:p>
            <a:r>
              <a:rPr lang="it-IT" sz="1200" dirty="0" err="1"/>
              <a:t>Treatabit</a:t>
            </a:r>
            <a:r>
              <a:rPr lang="it-IT" sz="1200" dirty="0"/>
              <a:t>, Torino (</a:t>
            </a:r>
            <a:r>
              <a:rPr lang="it-IT" sz="1200" dirty="0" err="1"/>
              <a:t>inc.acc.Univ</a:t>
            </a:r>
            <a:r>
              <a:rPr lang="it-IT" sz="1200" dirty="0"/>
              <a:t>.)                                       Trentino Sviluppo (</a:t>
            </a:r>
            <a:r>
              <a:rPr lang="it-IT" sz="1200" dirty="0" err="1"/>
              <a:t>inc</a:t>
            </a:r>
            <a:r>
              <a:rPr lang="it-IT" sz="1200" dirty="0"/>
              <a:t> </a:t>
            </a:r>
            <a:r>
              <a:rPr lang="it-IT" sz="1200" dirty="0" err="1"/>
              <a:t>cert</a:t>
            </a:r>
            <a:r>
              <a:rPr lang="it-IT" sz="1200" dirty="0"/>
              <a:t>.)</a:t>
            </a:r>
          </a:p>
          <a:p>
            <a:r>
              <a:rPr lang="it-IT" sz="1200" dirty="0"/>
              <a:t>Aster   (istituzioni)                                                             Digital </a:t>
            </a:r>
            <a:r>
              <a:rPr lang="it-IT" sz="1200" dirty="0" err="1"/>
              <a:t>magics</a:t>
            </a:r>
            <a:r>
              <a:rPr lang="it-IT" sz="1200" dirty="0"/>
              <a:t> (</a:t>
            </a:r>
            <a:r>
              <a:rPr lang="it-IT" sz="1200" dirty="0" err="1"/>
              <a:t>inc</a:t>
            </a:r>
            <a:r>
              <a:rPr lang="it-IT" sz="1200" dirty="0"/>
              <a:t>. </a:t>
            </a:r>
            <a:r>
              <a:rPr lang="it-IT" sz="1200" dirty="0" err="1"/>
              <a:t>certif</a:t>
            </a:r>
            <a:r>
              <a:rPr lang="it-IT" sz="1200" dirty="0"/>
              <a:t>)</a:t>
            </a:r>
          </a:p>
          <a:p>
            <a:r>
              <a:rPr lang="it-IT" sz="1200" dirty="0"/>
              <a:t>Nana Bianca (</a:t>
            </a:r>
            <a:r>
              <a:rPr lang="it-IT" sz="1200" dirty="0" err="1"/>
              <a:t>inc</a:t>
            </a:r>
            <a:r>
              <a:rPr lang="it-IT" sz="1200" dirty="0"/>
              <a:t>. certificato)                                           Friuli </a:t>
            </a:r>
            <a:r>
              <a:rPr lang="it-IT" sz="1200" dirty="0" err="1"/>
              <a:t>innovazione,Udine</a:t>
            </a:r>
            <a:r>
              <a:rPr lang="it-IT" sz="1200" dirty="0"/>
              <a:t> (</a:t>
            </a:r>
            <a:r>
              <a:rPr lang="it-IT" sz="1200" dirty="0" err="1"/>
              <a:t>inc</a:t>
            </a:r>
            <a:r>
              <a:rPr lang="it-IT" sz="1200" dirty="0"/>
              <a:t>. </a:t>
            </a:r>
            <a:r>
              <a:rPr lang="it-IT" sz="1200" dirty="0" err="1"/>
              <a:t>cert</a:t>
            </a:r>
            <a:r>
              <a:rPr lang="it-IT" sz="1200" dirty="0"/>
              <a:t>.)</a:t>
            </a:r>
          </a:p>
          <a:p>
            <a:r>
              <a:rPr lang="it-IT" sz="1200" dirty="0"/>
              <a:t>Polo Tecnologico di Navacchio (</a:t>
            </a:r>
            <a:r>
              <a:rPr lang="it-IT" sz="1200" dirty="0" err="1"/>
              <a:t>inc</a:t>
            </a:r>
            <a:r>
              <a:rPr lang="it-IT" sz="1200" dirty="0"/>
              <a:t>. </a:t>
            </a:r>
            <a:r>
              <a:rPr lang="it-IT" sz="1200" dirty="0" err="1"/>
              <a:t>acc</a:t>
            </a:r>
            <a:r>
              <a:rPr lang="it-IT" sz="1200" dirty="0"/>
              <a:t>.)</a:t>
            </a:r>
          </a:p>
          <a:p>
            <a:r>
              <a:rPr lang="it-IT" sz="1200" dirty="0"/>
              <a:t>Raccolta 2017 €5,7 milioni. Sede: via Copernico 38, Milano</a:t>
            </a:r>
            <a:endParaRPr lang="it-IT" sz="1400" dirty="0"/>
          </a:p>
        </p:txBody>
      </p:sp>
    </p:spTree>
    <p:extLst>
      <p:ext uri="{BB962C8B-B14F-4D97-AF65-F5344CB8AC3E}">
        <p14:creationId xmlns:p14="http://schemas.microsoft.com/office/powerpoint/2010/main" val="132569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9817105-7522-4E0F-9C31-697C57F61783}"/>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DC09E32-64E3-408A-A41E-E7644BACA0EC}"/>
              </a:ext>
            </a:extLst>
          </p:cNvPr>
          <p:cNvSpPr>
            <a:spLocks noGrp="1"/>
          </p:cNvSpPr>
          <p:nvPr>
            <p:ph type="sldNum" sz="quarter" idx="12"/>
          </p:nvPr>
        </p:nvSpPr>
        <p:spPr/>
        <p:txBody>
          <a:bodyPr/>
          <a:lstStyle/>
          <a:p>
            <a:fld id="{BDD6702B-0038-4621-9C59-9CEA91FE7546}" type="slidenum">
              <a:rPr lang="it-IT" smtClean="0"/>
              <a:t>36</a:t>
            </a:fld>
            <a:endParaRPr lang="it-IT"/>
          </a:p>
        </p:txBody>
      </p:sp>
      <p:sp>
        <p:nvSpPr>
          <p:cNvPr id="5" name="Titolo 1">
            <a:extLst>
              <a:ext uri="{FF2B5EF4-FFF2-40B4-BE49-F238E27FC236}">
                <a16:creationId xmlns:a16="http://schemas.microsoft.com/office/drawing/2014/main" id="{3A38FDD6-D1D7-44FB-8EB7-07EB8453CD9A}"/>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it-IT" sz="2400" dirty="0">
              <a:solidFill>
                <a:srgbClr val="0070C0"/>
              </a:solidFill>
            </a:endParaRPr>
          </a:p>
        </p:txBody>
      </p:sp>
      <p:sp>
        <p:nvSpPr>
          <p:cNvPr id="6" name="Rettangolo 5"/>
          <p:cNvSpPr/>
          <p:nvPr/>
        </p:nvSpPr>
        <p:spPr>
          <a:xfrm>
            <a:off x="481781" y="806748"/>
            <a:ext cx="11174412" cy="4616648"/>
          </a:xfrm>
          <a:prstGeom prst="rect">
            <a:avLst/>
          </a:prstGeom>
        </p:spPr>
        <p:txBody>
          <a:bodyPr wrap="square">
            <a:spAutoFit/>
          </a:bodyPr>
          <a:lstStyle/>
          <a:p>
            <a:r>
              <a:rPr lang="it-IT" sz="1200" b="1" dirty="0" err="1">
                <a:hlinkClick r:id="rId2"/>
              </a:rPr>
              <a:t>Muum</a:t>
            </a:r>
            <a:r>
              <a:rPr lang="it-IT" sz="1200" b="1" dirty="0">
                <a:hlinkClick r:id="rId2"/>
              </a:rPr>
              <a:t> Lab</a:t>
            </a:r>
            <a:r>
              <a:rPr lang="it-IT" sz="1200" dirty="0"/>
              <a:t>. È il primo portale di </a:t>
            </a:r>
            <a:r>
              <a:rPr lang="it-IT" sz="1200" dirty="0" err="1"/>
              <a:t>equity</a:t>
            </a:r>
            <a:r>
              <a:rPr lang="it-IT" sz="1200" dirty="0"/>
              <a:t> </a:t>
            </a:r>
            <a:r>
              <a:rPr lang="it-IT" sz="1200" dirty="0" err="1"/>
              <a:t>crowdfunding</a:t>
            </a:r>
            <a:r>
              <a:rPr lang="it-IT" sz="1200" dirty="0"/>
              <a:t> del Sud, dedicato a progetti relativi a energia, agroindustria, </a:t>
            </a:r>
            <a:r>
              <a:rPr lang="it-IT" sz="1200" dirty="0" err="1"/>
              <a:t>Ict</a:t>
            </a:r>
            <a:r>
              <a:rPr lang="it-IT" sz="1200" dirty="0"/>
              <a:t>, </a:t>
            </a:r>
            <a:r>
              <a:rPr lang="it-IT" sz="1200" dirty="0" err="1"/>
              <a:t>real</a:t>
            </a:r>
            <a:r>
              <a:rPr lang="it-IT" sz="1200" dirty="0"/>
              <a:t> estate. &lt;Raccolta 2017 € 0,1 milioni. Sede: Via Patrioti Molfettesi del Risorgimento 8, Molfetta (Bari).</a:t>
            </a:r>
          </a:p>
          <a:p>
            <a:r>
              <a:rPr lang="it-IT" sz="1200" b="1" dirty="0" err="1">
                <a:hlinkClick r:id="rId3"/>
              </a:rPr>
              <a:t>Next</a:t>
            </a:r>
            <a:r>
              <a:rPr lang="it-IT" sz="1200" b="1" dirty="0">
                <a:hlinkClick r:id="rId3"/>
              </a:rPr>
              <a:t> </a:t>
            </a:r>
            <a:r>
              <a:rPr lang="it-IT" sz="1200" b="1" dirty="0" err="1">
                <a:hlinkClick r:id="rId3"/>
              </a:rPr>
              <a:t>Equity</a:t>
            </a:r>
            <a:r>
              <a:rPr lang="it-IT" sz="1200" dirty="0"/>
              <a:t>. Prima piattaforma di </a:t>
            </a:r>
            <a:r>
              <a:rPr lang="it-IT" sz="1200" dirty="0" err="1"/>
              <a:t>equity</a:t>
            </a:r>
            <a:r>
              <a:rPr lang="it-IT" sz="1200" dirty="0"/>
              <a:t> </a:t>
            </a:r>
            <a:r>
              <a:rPr lang="it-IT" sz="1200" dirty="0" err="1"/>
              <a:t>crowdfunding</a:t>
            </a:r>
            <a:r>
              <a:rPr lang="it-IT" sz="1200" dirty="0"/>
              <a:t> nelle Marche, nata grazie a un accordo con l’Università di Camerino per aiutare le idee innovative nate dentro e fuori l’ateneo. Raccolta 2017 € 1,5 milioni. Sede: Via Silvio Pellico 8, Civitanova Marche (Macerata). Tel. +39 392 9518215 , +39 393 9635372. Mail: </a:t>
            </a:r>
            <a:r>
              <a:rPr lang="it-IT" sz="1200" dirty="0">
                <a:hlinkClick r:id="rId4"/>
              </a:rPr>
              <a:t>info@nextequity.it</a:t>
            </a:r>
            <a:endParaRPr lang="it-IT" sz="1200" dirty="0"/>
          </a:p>
          <a:p>
            <a:r>
              <a:rPr lang="it-IT" sz="1200" b="1" dirty="0" err="1">
                <a:hlinkClick r:id="rId5"/>
              </a:rPr>
              <a:t>OpStart</a:t>
            </a:r>
            <a:r>
              <a:rPr lang="it-IT" sz="1200" dirty="0"/>
              <a:t>. “La fortuna è il momento in cui il Talento incontra l’Opportunità”: così si presenta questo portale di </a:t>
            </a:r>
            <a:r>
              <a:rPr lang="it-IT" sz="1200" dirty="0" err="1"/>
              <a:t>equity</a:t>
            </a:r>
            <a:r>
              <a:rPr lang="it-IT" sz="1200" dirty="0"/>
              <a:t> </a:t>
            </a:r>
            <a:r>
              <a:rPr lang="it-IT" sz="1200" dirty="0" err="1"/>
              <a:t>crowdfunding</a:t>
            </a:r>
            <a:r>
              <a:rPr lang="it-IT" sz="1200" dirty="0"/>
              <a:t>, punto di incontro tra investitori e innovatori. Raccolta 2017 € 1,4 milioni. Sede: Via Alessandro Manzoni 31, Medolago (BG). </a:t>
            </a:r>
            <a:r>
              <a:rPr lang="it-IT" sz="1200" dirty="0" err="1"/>
              <a:t>Tel</a:t>
            </a:r>
            <a:r>
              <a:rPr lang="it-IT" sz="1200" dirty="0"/>
              <a:t>: 035.066.79.83. Mail: </a:t>
            </a:r>
            <a:r>
              <a:rPr lang="it-IT" sz="1200" dirty="0">
                <a:hlinkClick r:id="rId6"/>
              </a:rPr>
              <a:t>info@opstart.it</a:t>
            </a:r>
            <a:r>
              <a:rPr lang="it-IT" sz="1200" dirty="0"/>
              <a:t>.</a:t>
            </a:r>
          </a:p>
          <a:p>
            <a:r>
              <a:rPr lang="it-IT" sz="1200" b="1" dirty="0" err="1">
                <a:hlinkClick r:id="rId7"/>
              </a:rPr>
              <a:t>Starsup</a:t>
            </a:r>
            <a:r>
              <a:rPr lang="it-IT" sz="1200" dirty="0"/>
              <a:t>. È stato il primo portale di </a:t>
            </a:r>
            <a:r>
              <a:rPr lang="it-IT" sz="1200" dirty="0" err="1"/>
              <a:t>equity</a:t>
            </a:r>
            <a:r>
              <a:rPr lang="it-IT" sz="1200" dirty="0"/>
              <a:t>-crowdfunding autorizzato dalla Consob per la raccolta online di capitali di rischio da parte di startup innovative. Si propone di far incontrare idee interessanti e persone disposte a sostenerle finanziariamente. Raccolta 2017 € 2,9 </a:t>
            </a:r>
            <a:r>
              <a:rPr lang="it-IT" sz="1200" dirty="0" err="1"/>
              <a:t>miloni</a:t>
            </a:r>
            <a:r>
              <a:rPr lang="it-IT" sz="1200" dirty="0"/>
              <a:t>. </a:t>
            </a:r>
          </a:p>
          <a:p>
            <a:r>
              <a:rPr lang="it-IT" sz="1200" dirty="0"/>
              <a:t>Sede: via Giovanni Marradi 14, Livorno. Mail: </a:t>
            </a:r>
            <a:r>
              <a:rPr lang="it-IT" sz="1200" dirty="0">
                <a:hlinkClick r:id="rId8"/>
              </a:rPr>
              <a:t>info@starsup.it</a:t>
            </a:r>
            <a:r>
              <a:rPr lang="it-IT" sz="1200" dirty="0"/>
              <a:t>. Tel: 0586815043</a:t>
            </a:r>
          </a:p>
          <a:p>
            <a:r>
              <a:rPr lang="it-IT" sz="1200" dirty="0">
                <a:hlinkClick r:id="rId9"/>
              </a:rPr>
              <a:t>Banco Popolare</a:t>
            </a:r>
            <a:endParaRPr lang="it-IT" sz="1200" dirty="0"/>
          </a:p>
          <a:p>
            <a:r>
              <a:rPr lang="it-IT" sz="1200" dirty="0">
                <a:hlinkClick r:id="rId10"/>
              </a:rPr>
              <a:t>Associazione Parchi Scientifici e Tecnologici Italiana (APSTI)</a:t>
            </a:r>
            <a:endParaRPr lang="it-IT" sz="1200" dirty="0"/>
          </a:p>
          <a:p>
            <a:r>
              <a:rPr lang="it-IT" sz="1200" dirty="0">
                <a:hlinkClick r:id="rId11"/>
              </a:rPr>
              <a:t>Università di Pisa</a:t>
            </a:r>
            <a:endParaRPr lang="it-IT" sz="1200" dirty="0"/>
          </a:p>
          <a:p>
            <a:r>
              <a:rPr lang="it-IT" sz="1200" dirty="0" err="1">
                <a:hlinkClick r:id="rId12"/>
              </a:rPr>
              <a:t>LugoNextLab</a:t>
            </a:r>
            <a:endParaRPr lang="it-IT" sz="1200" dirty="0"/>
          </a:p>
          <a:p>
            <a:r>
              <a:rPr lang="it-IT" sz="1200" dirty="0">
                <a:hlinkClick r:id="rId13"/>
              </a:rPr>
              <a:t>D-</a:t>
            </a:r>
            <a:r>
              <a:rPr lang="it-IT" sz="1200" dirty="0" err="1">
                <a:hlinkClick r:id="rId13"/>
              </a:rPr>
              <a:t>namic</a:t>
            </a:r>
            <a:endParaRPr lang="it-IT" sz="1200" dirty="0"/>
          </a:p>
          <a:p>
            <a:r>
              <a:rPr lang="it-IT" sz="1200" dirty="0">
                <a:hlinkClick r:id="rId14"/>
              </a:rPr>
              <a:t>Associazione Italiana </a:t>
            </a:r>
            <a:r>
              <a:rPr lang="it-IT" sz="1200" dirty="0" err="1">
                <a:hlinkClick r:id="rId14"/>
              </a:rPr>
              <a:t>Equity</a:t>
            </a:r>
            <a:r>
              <a:rPr lang="it-IT" sz="1200" dirty="0">
                <a:hlinkClick r:id="rId14"/>
              </a:rPr>
              <a:t> Crowdfunding</a:t>
            </a:r>
            <a:endParaRPr lang="it-IT" sz="1200" dirty="0"/>
          </a:p>
          <a:p>
            <a:r>
              <a:rPr lang="it-IT" sz="1200" dirty="0">
                <a:hlinkClick r:id="rId15"/>
              </a:rPr>
              <a:t>Premio Best </a:t>
            </a:r>
            <a:r>
              <a:rPr lang="it-IT" sz="1200" dirty="0" err="1">
                <a:hlinkClick r:id="rId15"/>
              </a:rPr>
              <a:t>Practices</a:t>
            </a:r>
            <a:r>
              <a:rPr lang="it-IT" sz="1200" dirty="0">
                <a:hlinkClick r:id="rId15"/>
              </a:rPr>
              <a:t> per l'Innovazione</a:t>
            </a:r>
            <a:endParaRPr lang="it-IT" sz="1200" dirty="0"/>
          </a:p>
          <a:p>
            <a:r>
              <a:rPr lang="it-IT" sz="1200" dirty="0" err="1">
                <a:hlinkClick r:id="rId16"/>
              </a:rPr>
              <a:t>All</a:t>
            </a:r>
            <a:r>
              <a:rPr lang="it-IT" sz="1200" dirty="0">
                <a:hlinkClick r:id="rId16"/>
              </a:rPr>
              <a:t> Start Game</a:t>
            </a:r>
            <a:endParaRPr lang="it-IT" sz="1200" dirty="0"/>
          </a:p>
          <a:p>
            <a:r>
              <a:rPr lang="it-IT" sz="1200" dirty="0">
                <a:hlinkClick r:id="rId17"/>
              </a:rPr>
              <a:t>Make a Cube</a:t>
            </a:r>
            <a:endParaRPr lang="it-IT" sz="1200" dirty="0"/>
          </a:p>
          <a:p>
            <a:r>
              <a:rPr lang="it-IT" sz="1200" dirty="0">
                <a:hlinkClick r:id="rId18"/>
              </a:rPr>
              <a:t>Politecnico di Milano - Osservatorio </a:t>
            </a:r>
            <a:r>
              <a:rPr lang="it-IT" sz="1200" dirty="0" err="1">
                <a:hlinkClick r:id="rId18"/>
              </a:rPr>
              <a:t>Crowdinvesting</a:t>
            </a:r>
            <a:endParaRPr lang="it-IT" sz="1200" dirty="0"/>
          </a:p>
          <a:p>
            <a:r>
              <a:rPr lang="it-IT" sz="1200" dirty="0">
                <a:hlinkClick r:id="rId19"/>
              </a:rPr>
              <a:t>ASTER</a:t>
            </a:r>
            <a:endParaRPr lang="it-IT" sz="1200" dirty="0"/>
          </a:p>
          <a:p>
            <a:r>
              <a:rPr lang="it-IT" sz="1200" dirty="0">
                <a:hlinkClick r:id="rId20"/>
              </a:rPr>
              <a:t>Enne3 - Incubatore di Novara</a:t>
            </a:r>
            <a:endParaRPr lang="it-IT" sz="1200" dirty="0"/>
          </a:p>
          <a:p>
            <a:r>
              <a:rPr lang="it-IT" sz="1200" dirty="0">
                <a:hlinkClick r:id="rId21"/>
              </a:rPr>
              <a:t>Polo Tecnologico di Navacchio</a:t>
            </a:r>
            <a:endParaRPr lang="it-IT" sz="1200" dirty="0"/>
          </a:p>
          <a:p>
            <a:r>
              <a:rPr lang="it-IT" sz="1200" dirty="0" err="1">
                <a:hlinkClick r:id="rId22"/>
              </a:rPr>
              <a:t>Crowdfest</a:t>
            </a:r>
            <a:endParaRPr lang="it-IT" sz="1400" dirty="0"/>
          </a:p>
          <a:p>
            <a:endParaRPr lang="it-IT" dirty="0"/>
          </a:p>
        </p:txBody>
      </p:sp>
      <p:sp>
        <p:nvSpPr>
          <p:cNvPr id="4" name="CasellaDiTesto 3">
            <a:extLst>
              <a:ext uri="{FF2B5EF4-FFF2-40B4-BE49-F238E27FC236}">
                <a16:creationId xmlns:a16="http://schemas.microsoft.com/office/drawing/2014/main" id="{B2EE4CFA-CBC3-4322-A8B3-20DDB85F11B2}"/>
              </a:ext>
            </a:extLst>
          </p:cNvPr>
          <p:cNvSpPr txBox="1"/>
          <p:nvPr/>
        </p:nvSpPr>
        <p:spPr>
          <a:xfrm>
            <a:off x="5151119" y="2965636"/>
            <a:ext cx="3243713" cy="2585323"/>
          </a:xfrm>
          <a:prstGeom prst="rect">
            <a:avLst/>
          </a:prstGeom>
          <a:noFill/>
        </p:spPr>
        <p:txBody>
          <a:bodyPr wrap="square" rtlCol="0">
            <a:spAutoFit/>
          </a:bodyPr>
          <a:lstStyle/>
          <a:p>
            <a:r>
              <a:rPr lang="it-IT" sz="1200" dirty="0">
                <a:hlinkClick r:id="rId23"/>
              </a:rPr>
              <a:t>Umbria Risorse </a:t>
            </a:r>
            <a:r>
              <a:rPr lang="it-IT" sz="1200" dirty="0" err="1">
                <a:hlinkClick r:id="rId23"/>
              </a:rPr>
              <a:t>s.p.a.</a:t>
            </a:r>
            <a:endParaRPr lang="it-IT" sz="1200" dirty="0"/>
          </a:p>
          <a:p>
            <a:r>
              <a:rPr lang="it-IT" sz="1200" dirty="0" err="1">
                <a:hlinkClick r:id="rId24"/>
              </a:rPr>
              <a:t>WyLab</a:t>
            </a:r>
            <a:r>
              <a:rPr lang="it-IT" sz="1200" dirty="0">
                <a:hlinkClick r:id="rId24"/>
              </a:rPr>
              <a:t> - Sport Tech Incubator</a:t>
            </a:r>
            <a:endParaRPr lang="it-IT" sz="1200" dirty="0"/>
          </a:p>
          <a:p>
            <a:r>
              <a:rPr lang="it-IT" sz="1200" dirty="0">
                <a:hlinkClick r:id="rId25"/>
              </a:rPr>
              <a:t>CNA - Premio Cambiamenti</a:t>
            </a:r>
            <a:endParaRPr lang="it-IT" sz="1200" dirty="0"/>
          </a:p>
          <a:p>
            <a:r>
              <a:rPr lang="it-IT" sz="1200" dirty="0">
                <a:hlinkClick r:id="rId26"/>
              </a:rPr>
              <a:t>Confartigianato Digitale</a:t>
            </a:r>
            <a:endParaRPr lang="it-IT" sz="1200" dirty="0"/>
          </a:p>
          <a:p>
            <a:r>
              <a:rPr lang="it-IT" sz="1200" dirty="0" err="1">
                <a:hlinkClick r:id="rId27"/>
              </a:rPr>
              <a:t>Jacobacci</a:t>
            </a:r>
            <a:r>
              <a:rPr lang="it-IT" sz="1200" dirty="0">
                <a:hlinkClick r:id="rId27"/>
              </a:rPr>
              <a:t> &amp; partners</a:t>
            </a:r>
            <a:endParaRPr lang="it-IT" sz="1200" dirty="0"/>
          </a:p>
          <a:p>
            <a:r>
              <a:rPr lang="it-IT" sz="1200" dirty="0" err="1">
                <a:hlinkClick r:id="rId28"/>
              </a:rPr>
              <a:t>BeeCoFarm</a:t>
            </a:r>
            <a:endParaRPr lang="it-IT" sz="1200" dirty="0"/>
          </a:p>
          <a:p>
            <a:r>
              <a:rPr lang="it-IT" sz="1200" dirty="0">
                <a:hlinkClick r:id="rId29"/>
              </a:rPr>
              <a:t>Consorzio Camerale per il Credito e la Finanza</a:t>
            </a:r>
            <a:endParaRPr lang="it-IT" sz="1200" dirty="0"/>
          </a:p>
          <a:p>
            <a:r>
              <a:rPr lang="it-IT" sz="1200" dirty="0">
                <a:hlinkClick r:id="rId30"/>
              </a:rPr>
              <a:t>IDM </a:t>
            </a:r>
            <a:r>
              <a:rPr lang="it-IT" sz="1200" dirty="0" err="1">
                <a:hlinkClick r:id="rId30"/>
              </a:rPr>
              <a:t>SudTirol</a:t>
            </a:r>
            <a:r>
              <a:rPr lang="it-IT" sz="1200" dirty="0">
                <a:hlinkClick r:id="rId30"/>
              </a:rPr>
              <a:t> - Alto Adige</a:t>
            </a:r>
            <a:endParaRPr lang="it-IT" sz="1200" dirty="0"/>
          </a:p>
          <a:p>
            <a:r>
              <a:rPr lang="it-IT" sz="1200" dirty="0">
                <a:hlinkClick r:id="rId31"/>
              </a:rPr>
              <a:t>Investimenti Solidali S.p.a.</a:t>
            </a:r>
            <a:endParaRPr lang="it-IT" sz="1200" dirty="0"/>
          </a:p>
          <a:p>
            <a:r>
              <a:rPr lang="it-IT" sz="1200" dirty="0">
                <a:hlinkClick r:id="rId32"/>
              </a:rPr>
              <a:t>Banca Popolare Etica</a:t>
            </a:r>
            <a:endParaRPr lang="it-IT" sz="1200" dirty="0"/>
          </a:p>
          <a:p>
            <a:r>
              <a:rPr lang="it-IT" sz="1200" dirty="0">
                <a:hlinkClick r:id="rId33"/>
              </a:rPr>
              <a:t>Opificio 4.0</a:t>
            </a:r>
            <a:endParaRPr lang="it-IT" sz="1200" dirty="0"/>
          </a:p>
          <a:p>
            <a:r>
              <a:rPr lang="it-IT" sz="1200" dirty="0">
                <a:hlinkClick r:id="rId34"/>
              </a:rPr>
              <a:t>Trentino Sviluppo </a:t>
            </a:r>
            <a:r>
              <a:rPr lang="it-IT" sz="1200" dirty="0" err="1">
                <a:hlinkClick r:id="rId34"/>
              </a:rPr>
              <a:t>s.p.a.</a:t>
            </a:r>
            <a:endParaRPr lang="it-IT" sz="1200" dirty="0"/>
          </a:p>
          <a:p>
            <a:endParaRPr lang="it-IT" dirty="0"/>
          </a:p>
        </p:txBody>
      </p:sp>
    </p:spTree>
    <p:extLst>
      <p:ext uri="{BB962C8B-B14F-4D97-AF65-F5344CB8AC3E}">
        <p14:creationId xmlns:p14="http://schemas.microsoft.com/office/powerpoint/2010/main" val="1589708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37</a:t>
            </a:fld>
            <a:endParaRPr lang="it-IT"/>
          </a:p>
        </p:txBody>
      </p:sp>
      <p:sp>
        <p:nvSpPr>
          <p:cNvPr id="4" name="Rettangolo 3"/>
          <p:cNvSpPr/>
          <p:nvPr/>
        </p:nvSpPr>
        <p:spPr>
          <a:xfrm>
            <a:off x="675372" y="926212"/>
            <a:ext cx="10841255" cy="3477875"/>
          </a:xfrm>
          <a:prstGeom prst="rect">
            <a:avLst/>
          </a:prstGeom>
        </p:spPr>
        <p:txBody>
          <a:bodyPr wrap="square">
            <a:spAutoFit/>
          </a:bodyPr>
          <a:lstStyle/>
          <a:p>
            <a:r>
              <a:rPr lang="it-IT" sz="1200" dirty="0" err="1">
                <a:solidFill>
                  <a:schemeClr val="accent5">
                    <a:lumMod val="75000"/>
                  </a:schemeClr>
                </a:solidFill>
              </a:rPr>
              <a:t>Unicaseed</a:t>
            </a:r>
            <a:r>
              <a:rPr lang="it-IT" sz="1200" dirty="0">
                <a:solidFill>
                  <a:schemeClr val="accent5">
                    <a:lumMod val="75000"/>
                  </a:schemeClr>
                </a:solidFill>
              </a:rPr>
              <a:t>. </a:t>
            </a:r>
            <a:r>
              <a:rPr lang="it-IT" sz="1200" dirty="0"/>
              <a:t>Piattaforma di </a:t>
            </a:r>
            <a:r>
              <a:rPr lang="it-IT" sz="1200" dirty="0" err="1"/>
              <a:t>Unicasim</a:t>
            </a:r>
            <a:r>
              <a:rPr lang="it-IT" sz="1200" dirty="0"/>
              <a:t>, intermediario finanziario, che tramite l’</a:t>
            </a:r>
            <a:r>
              <a:rPr lang="it-IT" sz="1200" dirty="0" err="1"/>
              <a:t>equity</a:t>
            </a:r>
            <a:r>
              <a:rPr lang="it-IT" sz="1200" dirty="0"/>
              <a:t> </a:t>
            </a:r>
            <a:r>
              <a:rPr lang="it-IT" sz="1200" dirty="0" err="1"/>
              <a:t>crowdfunding</a:t>
            </a:r>
            <a:r>
              <a:rPr lang="it-IT" sz="1200" dirty="0"/>
              <a:t> vuole dare valore alle idee innovative. È iscritto alla “Sezione Speciale dell’Albo tenuto dalla </a:t>
            </a:r>
            <a:r>
              <a:rPr lang="it-IT" sz="1200" dirty="0" err="1"/>
              <a:t>Consob</a:t>
            </a:r>
            <a:r>
              <a:rPr lang="it-IT" sz="1200" dirty="0"/>
              <a:t>”, sul quale sono annotati i portali di </a:t>
            </a:r>
            <a:r>
              <a:rPr lang="it-IT" sz="1200" dirty="0" err="1"/>
              <a:t>equity</a:t>
            </a:r>
            <a:r>
              <a:rPr lang="it-IT" sz="1200" dirty="0"/>
              <a:t> </a:t>
            </a:r>
            <a:r>
              <a:rPr lang="it-IT" sz="1200" dirty="0" err="1"/>
              <a:t>crowdfunding</a:t>
            </a:r>
            <a:r>
              <a:rPr lang="it-IT" sz="1200" dirty="0"/>
              <a:t> delle </a:t>
            </a:r>
            <a:r>
              <a:rPr lang="it-IT" sz="1200" dirty="0" err="1"/>
              <a:t>sim</a:t>
            </a:r>
            <a:r>
              <a:rPr lang="it-IT" sz="1200" dirty="0"/>
              <a:t> e delle banche. Sede: Piazza Raffaele de Ferrari 2, Genova. Mail: </a:t>
            </a:r>
            <a:r>
              <a:rPr lang="it-IT" sz="1200" dirty="0">
                <a:hlinkClick r:id="rId3"/>
              </a:rPr>
              <a:t>info@unicasim.it</a:t>
            </a:r>
            <a:r>
              <a:rPr lang="it-IT" sz="1200" dirty="0"/>
              <a:t>; </a:t>
            </a:r>
            <a:r>
              <a:rPr lang="it-IT" sz="1200" dirty="0" err="1"/>
              <a:t>Tel</a:t>
            </a:r>
            <a:r>
              <a:rPr lang="it-IT" sz="1200" dirty="0"/>
              <a:t>: 0103693148.</a:t>
            </a:r>
          </a:p>
          <a:p>
            <a:r>
              <a:rPr lang="it-IT" sz="1200" dirty="0"/>
              <a:t>E’ il sito più completo ed offre il materiale didattico più ampio ed esaustivo tra i vati siti di </a:t>
            </a:r>
            <a:r>
              <a:rPr lang="it-IT" sz="1200" dirty="0" err="1"/>
              <a:t>equity</a:t>
            </a:r>
            <a:r>
              <a:rPr lang="it-IT" sz="1200" dirty="0"/>
              <a:t> </a:t>
            </a:r>
            <a:r>
              <a:rPr lang="it-IT" sz="1200" dirty="0" err="1"/>
              <a:t>crowdfunding</a:t>
            </a:r>
            <a:r>
              <a:rPr lang="it-IT" sz="1200" dirty="0"/>
              <a:t>.</a:t>
            </a:r>
          </a:p>
          <a:p>
            <a:r>
              <a:rPr lang="it-IT" sz="1200" dirty="0"/>
              <a:t>In particolare </a:t>
            </a:r>
            <a:r>
              <a:rPr lang="it-IT" sz="1200" dirty="0">
                <a:hlinkClick r:id="rId4"/>
              </a:rPr>
              <a:t>www.crowd-funding.cloud/it/news-155.asp</a:t>
            </a:r>
            <a:endParaRPr lang="it-IT" sz="1200" dirty="0"/>
          </a:p>
          <a:p>
            <a:r>
              <a:rPr lang="it-IT" sz="1200" b="1" dirty="0">
                <a:hlinkClick r:id="rId5"/>
              </a:rPr>
              <a:t>Walliance.eu</a:t>
            </a:r>
            <a:r>
              <a:rPr lang="it-IT" sz="1200" dirty="0"/>
              <a:t>. startup innovativa che sviluppa una piattaforma per l’</a:t>
            </a:r>
            <a:r>
              <a:rPr lang="it-IT" sz="1200" dirty="0" err="1"/>
              <a:t>equity</a:t>
            </a:r>
            <a:r>
              <a:rPr lang="it-IT" sz="1200" dirty="0"/>
              <a:t> crowdfunding dedicata per prima in Italia, all’immobiliare. Il team sta ancora lavorando alla messa online del sito. </a:t>
            </a:r>
            <a:r>
              <a:rPr lang="it-IT" sz="1200" dirty="0" err="1"/>
              <a:t>Coming</a:t>
            </a:r>
            <a:r>
              <a:rPr lang="it-IT" sz="1200" dirty="0"/>
              <a:t> </a:t>
            </a:r>
            <a:r>
              <a:rPr lang="it-IT" sz="1200" dirty="0" err="1"/>
              <a:t>soon</a:t>
            </a:r>
            <a:r>
              <a:rPr lang="it-IT" sz="1200" dirty="0"/>
              <a:t>.</a:t>
            </a:r>
          </a:p>
          <a:p>
            <a:r>
              <a:rPr lang="it-IT" sz="1200" b="1" dirty="0" err="1">
                <a:hlinkClick r:id="rId6"/>
              </a:rPr>
              <a:t>We</a:t>
            </a:r>
            <a:r>
              <a:rPr lang="it-IT" sz="1200" b="1" dirty="0">
                <a:hlinkClick r:id="rId6"/>
              </a:rPr>
              <a:t> are </a:t>
            </a:r>
            <a:r>
              <a:rPr lang="it-IT" sz="1200" b="1" dirty="0" err="1">
                <a:hlinkClick r:id="rId6"/>
              </a:rPr>
              <a:t>starting</a:t>
            </a:r>
            <a:r>
              <a:rPr lang="it-IT" sz="1200" dirty="0"/>
              <a:t>. Piattaforma di </a:t>
            </a:r>
            <a:r>
              <a:rPr lang="it-IT" sz="1200" dirty="0" err="1"/>
              <a:t>equity</a:t>
            </a:r>
            <a:r>
              <a:rPr lang="it-IT" sz="1200" dirty="0"/>
              <a:t> crowdfunding che nasce con l’obiettivo di “dare visibilità a imprenditori con idee brillanti, consentendo alle loro startup di crescere e svilupparsi, grazie a piccoli investimenti alla portata di tutti”. Sede:  Guido Paglia 21B, Bergamo. Mail: </a:t>
            </a:r>
            <a:r>
              <a:rPr lang="it-IT" sz="1200" dirty="0">
                <a:hlinkClick r:id="rId7"/>
              </a:rPr>
              <a:t>info@wearestarting.it</a:t>
            </a:r>
            <a:r>
              <a:rPr lang="it-IT" sz="1200" dirty="0"/>
              <a:t>; Tel 035 3833124.</a:t>
            </a:r>
          </a:p>
          <a:p>
            <a:r>
              <a:rPr lang="it-IT" sz="1200" b="1" u="sng" dirty="0">
                <a:solidFill>
                  <a:schemeClr val="accent5">
                    <a:lumMod val="75000"/>
                  </a:schemeClr>
                </a:solidFill>
              </a:rPr>
              <a:t>200crowd (</a:t>
            </a:r>
            <a:r>
              <a:rPr lang="it-IT" sz="1200" b="1" u="sng" dirty="0" err="1">
                <a:solidFill>
                  <a:schemeClr val="accent5">
                    <a:lumMod val="75000"/>
                  </a:schemeClr>
                </a:solidFill>
              </a:rPr>
              <a:t>TipVentures</a:t>
            </a:r>
            <a:r>
              <a:rPr lang="it-IT" sz="1200" b="1" u="sng" dirty="0">
                <a:solidFill>
                  <a:schemeClr val="accent5">
                    <a:lumMod val="75000"/>
                  </a:schemeClr>
                </a:solidFill>
              </a:rPr>
              <a:t>)</a:t>
            </a:r>
            <a:r>
              <a:rPr lang="it-IT" sz="1200" dirty="0">
                <a:solidFill>
                  <a:schemeClr val="accent5">
                    <a:lumMod val="75000"/>
                  </a:schemeClr>
                </a:solidFill>
              </a:rPr>
              <a:t> </a:t>
            </a:r>
            <a:r>
              <a:rPr lang="it-IT" sz="1200" dirty="0"/>
              <a:t>Raccolta 2017 €1,3 milioni. </a:t>
            </a:r>
          </a:p>
          <a:p>
            <a:r>
              <a:rPr lang="it-IT" sz="1200" dirty="0">
                <a:solidFill>
                  <a:srgbClr val="1A171B"/>
                </a:solidFill>
                <a:latin typeface="sole_text"/>
              </a:rPr>
              <a:t>iniziata a fine marzo con l'entrata in società di alcuni importanti nuovi partner, si conclude oggi una fase importante del percorso di crescita che ha portato </a:t>
            </a:r>
            <a:r>
              <a:rPr lang="it-IT" sz="1200" dirty="0" err="1">
                <a:solidFill>
                  <a:srgbClr val="1A171B"/>
                </a:solidFill>
                <a:latin typeface="sole_text"/>
              </a:rPr>
              <a:t>Tip</a:t>
            </a:r>
            <a:r>
              <a:rPr lang="it-IT" sz="1200" dirty="0">
                <a:solidFill>
                  <a:srgbClr val="1A171B"/>
                </a:solidFill>
                <a:latin typeface="sole_text"/>
              </a:rPr>
              <a:t> Ventures, portale di </a:t>
            </a:r>
            <a:r>
              <a:rPr lang="it-IT" sz="1200" dirty="0" err="1">
                <a:solidFill>
                  <a:srgbClr val="1A171B"/>
                </a:solidFill>
                <a:latin typeface="sole_text"/>
              </a:rPr>
              <a:t>equity</a:t>
            </a:r>
            <a:r>
              <a:rPr lang="it-IT" sz="1200" dirty="0">
                <a:solidFill>
                  <a:srgbClr val="1A171B"/>
                </a:solidFill>
                <a:latin typeface="sole_text"/>
              </a:rPr>
              <a:t> crowdfunding attivo da fine 2015, alla chiusura di un round di investimento da 300mila euro e alla creazione di un nuovo brand: 200 Crowd”. Recita così il post con cui la startup bresciana ha annunciato il “cambio di pelle” che la porterà ad arricchire e differenziare ulteriormente l'offerta attraverso un paniere di nuovi servizi che verranno lanciati nell'arco del 2018.</a:t>
            </a:r>
          </a:p>
          <a:p>
            <a:endParaRPr lang="it-IT" sz="1400" dirty="0"/>
          </a:p>
          <a:p>
            <a:endParaRPr lang="it-IT" dirty="0"/>
          </a:p>
          <a:p>
            <a:endParaRPr lang="it-IT" dirty="0"/>
          </a:p>
        </p:txBody>
      </p:sp>
    </p:spTree>
    <p:extLst>
      <p:ext uri="{BB962C8B-B14F-4D97-AF65-F5344CB8AC3E}">
        <p14:creationId xmlns:p14="http://schemas.microsoft.com/office/powerpoint/2010/main" val="443932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6D34284A-08C5-41E9-BA2C-2117F6674450}"/>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523C278A-F35C-4052-8F53-F711F43C306F}"/>
              </a:ext>
            </a:extLst>
          </p:cNvPr>
          <p:cNvSpPr>
            <a:spLocks noGrp="1"/>
          </p:cNvSpPr>
          <p:nvPr>
            <p:ph type="sldNum" sz="quarter" idx="12"/>
          </p:nvPr>
        </p:nvSpPr>
        <p:spPr/>
        <p:txBody>
          <a:bodyPr/>
          <a:lstStyle/>
          <a:p>
            <a:fld id="{BDD6702B-0038-4621-9C59-9CEA91FE7546}" type="slidenum">
              <a:rPr lang="it-IT" smtClean="0"/>
              <a:t>38</a:t>
            </a:fld>
            <a:endParaRPr lang="it-IT"/>
          </a:p>
        </p:txBody>
      </p:sp>
      <p:sp>
        <p:nvSpPr>
          <p:cNvPr id="4" name="Titolo 1">
            <a:extLst>
              <a:ext uri="{FF2B5EF4-FFF2-40B4-BE49-F238E27FC236}">
                <a16:creationId xmlns:a16="http://schemas.microsoft.com/office/drawing/2014/main" id="{2597446A-45D1-4575-A02C-F57CA53F0436}"/>
              </a:ext>
            </a:extLst>
          </p:cNvPr>
          <p:cNvSpPr txBox="1">
            <a:spLocks/>
          </p:cNvSpPr>
          <p:nvPr/>
        </p:nvSpPr>
        <p:spPr>
          <a:xfrm>
            <a:off x="838200" y="365125"/>
            <a:ext cx="899386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a:solidFill>
                  <a:srgbClr val="0070C0"/>
                </a:solidFill>
              </a:rPr>
              <a:t>Ipotesi per la stesura di un budget di una startup</a:t>
            </a:r>
            <a:endParaRPr lang="it-IT" sz="3200" dirty="0">
              <a:solidFill>
                <a:srgbClr val="0070C0"/>
              </a:solidFill>
            </a:endParaRPr>
          </a:p>
        </p:txBody>
      </p:sp>
      <p:sp>
        <p:nvSpPr>
          <p:cNvPr id="5" name="Segnaposto contenuto 2">
            <a:extLst>
              <a:ext uri="{FF2B5EF4-FFF2-40B4-BE49-F238E27FC236}">
                <a16:creationId xmlns:a16="http://schemas.microsoft.com/office/drawing/2014/main" id="{3DC95D71-714B-457F-8E4F-73A529F0B273}"/>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dirty="0"/>
              <a:t>Crescita del crowdfunding </a:t>
            </a:r>
            <a:r>
              <a:rPr lang="it-IT" sz="1600" dirty="0" err="1"/>
              <a:t>equity</a:t>
            </a:r>
            <a:r>
              <a:rPr lang="it-IT" sz="1600" dirty="0"/>
              <a:t> del 100% nel 2018, del 50% nel 2019, e del 25% nel 2020 e del 20% nel 2021;</a:t>
            </a:r>
          </a:p>
          <a:p>
            <a:r>
              <a:rPr lang="it-IT" sz="1600" dirty="0"/>
              <a:t>Quota di  mercato della startup del 7% a partire dal 2019.</a:t>
            </a:r>
          </a:p>
          <a:p>
            <a:r>
              <a:rPr lang="it-IT" sz="1600" dirty="0"/>
              <a:t>Spese di costituzione, legali, amministrative, portale pubblicità nel primo anno di € 75.000</a:t>
            </a:r>
          </a:p>
          <a:p>
            <a:r>
              <a:rPr lang="it-IT" sz="1600" dirty="0"/>
              <a:t>Spese di personale per 4 persone a partire dal 2019 €150.000</a:t>
            </a:r>
          </a:p>
          <a:p>
            <a:r>
              <a:rPr lang="it-IT" sz="1600" dirty="0"/>
              <a:t>Altre spese ricorrenti annue € 34.500</a:t>
            </a:r>
          </a:p>
          <a:p>
            <a:r>
              <a:rPr lang="it-IT" sz="1600" dirty="0"/>
              <a:t>Attribuzione gratuita al personale del 9% del capitale a titolo di incentivo all’ottenimento del budget da assegnare per il 3% per 2019, 3% per il 2020 e 3% per il 2021.</a:t>
            </a:r>
          </a:p>
          <a:p>
            <a:endParaRPr lang="it-IT" sz="2000" dirty="0"/>
          </a:p>
          <a:p>
            <a:pPr marL="0" indent="0">
              <a:buFont typeface="Arial" panose="020B0604020202020204" pitchFamily="34" charset="0"/>
              <a:buNone/>
            </a:pPr>
            <a:endParaRPr lang="it-IT" dirty="0"/>
          </a:p>
        </p:txBody>
      </p:sp>
    </p:spTree>
    <p:extLst>
      <p:ext uri="{BB962C8B-B14F-4D97-AF65-F5344CB8AC3E}">
        <p14:creationId xmlns:p14="http://schemas.microsoft.com/office/powerpoint/2010/main" val="3045515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E8E22C16-1B4F-45BE-BB7F-3248D65A8A49}"/>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DB8D763C-395B-4E47-8FA4-1051F3B76A41}"/>
              </a:ext>
            </a:extLst>
          </p:cNvPr>
          <p:cNvSpPr>
            <a:spLocks noGrp="1"/>
          </p:cNvSpPr>
          <p:nvPr>
            <p:ph type="sldNum" sz="quarter" idx="12"/>
          </p:nvPr>
        </p:nvSpPr>
        <p:spPr/>
        <p:txBody>
          <a:bodyPr/>
          <a:lstStyle/>
          <a:p>
            <a:fld id="{BDD6702B-0038-4621-9C59-9CEA91FE7546}" type="slidenum">
              <a:rPr lang="it-IT" smtClean="0"/>
              <a:t>39</a:t>
            </a:fld>
            <a:endParaRPr lang="it-IT"/>
          </a:p>
        </p:txBody>
      </p:sp>
      <p:sp>
        <p:nvSpPr>
          <p:cNvPr id="5" name="Titolo 1">
            <a:extLst>
              <a:ext uri="{FF2B5EF4-FFF2-40B4-BE49-F238E27FC236}">
                <a16:creationId xmlns:a16="http://schemas.microsoft.com/office/drawing/2014/main" id="{493C8C7B-3BFB-4692-B310-1C82DA09AC6F}"/>
              </a:ext>
            </a:extLst>
          </p:cNvPr>
          <p:cNvSpPr txBox="1">
            <a:spLocks/>
          </p:cNvSpPr>
          <p:nvPr/>
        </p:nvSpPr>
        <p:spPr>
          <a:xfrm>
            <a:off x="838200" y="38288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a:solidFill>
                  <a:srgbClr val="0070C0"/>
                </a:solidFill>
              </a:rPr>
              <a:t>Budget: </a:t>
            </a:r>
            <a:r>
              <a:rPr lang="it-IT" sz="3000" dirty="0">
                <a:solidFill>
                  <a:srgbClr val="0070C0"/>
                </a:solidFill>
              </a:rPr>
              <a:t>Stima costi e rendimento</a:t>
            </a:r>
          </a:p>
        </p:txBody>
      </p:sp>
      <p:pic>
        <p:nvPicPr>
          <p:cNvPr id="6" name="Immagine 5">
            <a:extLst>
              <a:ext uri="{FF2B5EF4-FFF2-40B4-BE49-F238E27FC236}">
                <a16:creationId xmlns:a16="http://schemas.microsoft.com/office/drawing/2014/main" id="{1067A28D-60AE-4218-AD7E-7DB8A43236A0}"/>
              </a:ext>
            </a:extLst>
          </p:cNvPr>
          <p:cNvPicPr>
            <a:picLocks noChangeAspect="1"/>
          </p:cNvPicPr>
          <p:nvPr/>
        </p:nvPicPr>
        <p:blipFill rotWithShape="1">
          <a:blip r:embed="rId2"/>
          <a:srcRect r="34698"/>
          <a:stretch/>
        </p:blipFill>
        <p:spPr>
          <a:xfrm>
            <a:off x="2831953" y="1276619"/>
            <a:ext cx="5958086" cy="4304762"/>
          </a:xfrm>
          <a:prstGeom prst="rect">
            <a:avLst/>
          </a:prstGeom>
        </p:spPr>
      </p:pic>
    </p:spTree>
    <p:extLst>
      <p:ext uri="{BB962C8B-B14F-4D97-AF65-F5344CB8AC3E}">
        <p14:creationId xmlns:p14="http://schemas.microsoft.com/office/powerpoint/2010/main" val="22990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C8AE2915-A94F-4F62-9F85-8A0F43B366EB}"/>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5EDE99F8-7D08-4000-B879-80A000A66F09}"/>
              </a:ext>
            </a:extLst>
          </p:cNvPr>
          <p:cNvSpPr>
            <a:spLocks noGrp="1"/>
          </p:cNvSpPr>
          <p:nvPr>
            <p:ph type="sldNum" sz="quarter" idx="12"/>
          </p:nvPr>
        </p:nvSpPr>
        <p:spPr/>
        <p:txBody>
          <a:bodyPr/>
          <a:lstStyle/>
          <a:p>
            <a:fld id="{BDD6702B-0038-4621-9C59-9CEA91FE7546}" type="slidenum">
              <a:rPr lang="it-IT" smtClean="0"/>
              <a:t>4</a:t>
            </a:fld>
            <a:endParaRPr lang="it-IT"/>
          </a:p>
        </p:txBody>
      </p:sp>
      <p:sp>
        <p:nvSpPr>
          <p:cNvPr id="4" name="Titolo 1">
            <a:extLst>
              <a:ext uri="{FF2B5EF4-FFF2-40B4-BE49-F238E27FC236}">
                <a16:creationId xmlns:a16="http://schemas.microsoft.com/office/drawing/2014/main" id="{95C22D40-827A-49DD-B3A9-4F09DFEFE060}"/>
              </a:ext>
            </a:extLst>
          </p:cNvPr>
          <p:cNvSpPr txBox="1">
            <a:spLocks/>
          </p:cNvSpPr>
          <p:nvPr/>
        </p:nvSpPr>
        <p:spPr>
          <a:xfrm>
            <a:off x="857864" y="769527"/>
            <a:ext cx="899386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dirty="0">
                <a:solidFill>
                  <a:srgbClr val="0070C0"/>
                </a:solidFill>
              </a:rPr>
              <a:t>Il Testo Unico della Finanza (TUF)</a:t>
            </a:r>
          </a:p>
        </p:txBody>
      </p:sp>
      <p:sp>
        <p:nvSpPr>
          <p:cNvPr id="5" name="Segnaposto contenuto 2">
            <a:extLst>
              <a:ext uri="{FF2B5EF4-FFF2-40B4-BE49-F238E27FC236}">
                <a16:creationId xmlns:a16="http://schemas.microsoft.com/office/drawing/2014/main" id="{A46149CB-A200-4274-8DA6-B11AD11830AC}"/>
              </a:ext>
            </a:extLst>
          </p:cNvPr>
          <p:cNvSpPr txBox="1">
            <a:spLocks/>
          </p:cNvSpPr>
          <p:nvPr/>
        </p:nvSpPr>
        <p:spPr>
          <a:xfrm>
            <a:off x="720213" y="1441927"/>
            <a:ext cx="10515600" cy="4646546"/>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300" dirty="0"/>
              <a:t>E’ </a:t>
            </a:r>
            <a:r>
              <a:rPr lang="it-IT" sz="2300" u="sng" dirty="0">
                <a:solidFill>
                  <a:srgbClr val="0070C0"/>
                </a:solidFill>
              </a:rPr>
              <a:t>gestore di portali </a:t>
            </a:r>
            <a:r>
              <a:rPr lang="it-IT" sz="2300" dirty="0"/>
              <a:t>il soggetto che esercita professionalmente il servizio di gestione di portali per la raccolta di capitali per le start-up innovative ed </a:t>
            </a:r>
            <a:r>
              <a:rPr lang="it-IT" sz="2300" dirty="0" err="1"/>
              <a:t>e’</a:t>
            </a:r>
            <a:r>
              <a:rPr lang="it-IT" sz="2300" dirty="0"/>
              <a:t> iscritto in un registro che sarà tenuto dalla Consob.</a:t>
            </a:r>
          </a:p>
          <a:p>
            <a:pPr marL="0" indent="0">
              <a:buFont typeface="Arial" panose="020B0604020202020204" pitchFamily="34" charset="0"/>
              <a:buNone/>
            </a:pPr>
            <a:endParaRPr lang="it-IT" sz="2300" dirty="0"/>
          </a:p>
          <a:p>
            <a:pPr marL="0" indent="0">
              <a:buFont typeface="Arial" panose="020B0604020202020204" pitchFamily="34" charset="0"/>
              <a:buNone/>
            </a:pPr>
            <a:r>
              <a:rPr lang="it-IT" sz="2300" dirty="0" err="1"/>
              <a:t>L’attivita’</a:t>
            </a:r>
            <a:r>
              <a:rPr lang="it-IT" sz="2300" dirty="0"/>
              <a:t> di gestione di portali per la raccolta di capitali per le start-up innovative </a:t>
            </a:r>
            <a:r>
              <a:rPr lang="it-IT" sz="2300" dirty="0" err="1"/>
              <a:t>e’</a:t>
            </a:r>
            <a:r>
              <a:rPr lang="it-IT" sz="2300" dirty="0"/>
              <a:t> riservata a:</a:t>
            </a:r>
          </a:p>
          <a:p>
            <a:pPr>
              <a:buFont typeface="Wingdings" panose="05000000000000000000" pitchFamily="2" charset="2"/>
              <a:buChar char="Ø"/>
            </a:pPr>
            <a:r>
              <a:rPr lang="it-IT" sz="2300" dirty="0"/>
              <a:t>imprese di investimento e alle banche autorizzate ai relativi servizi di investimento,</a:t>
            </a:r>
          </a:p>
          <a:p>
            <a:pPr>
              <a:buFont typeface="Wingdings" panose="05000000000000000000" pitchFamily="2" charset="2"/>
              <a:buChar char="Ø"/>
            </a:pPr>
            <a:r>
              <a:rPr lang="it-IT" sz="2300" dirty="0"/>
              <a:t>ai soggetti iscritti in un apposito registro tenuto dalla Consob, a condizione che questi ultimi trasmettano gli ordini riguardanti la sottoscrizione e la compravendita di strumenti finanziari rappresentativi di capitale esclusivamente a banche e imprese di investimento.</a:t>
            </a:r>
          </a:p>
          <a:p>
            <a:pPr>
              <a:buFont typeface="Wingdings" panose="05000000000000000000" pitchFamily="2" charset="2"/>
              <a:buChar char="Ø"/>
            </a:pPr>
            <a:endParaRPr lang="it-IT" sz="2300" dirty="0"/>
          </a:p>
          <a:p>
            <a:pPr marL="1371600" lvl="3" indent="0">
              <a:buNone/>
            </a:pPr>
            <a:r>
              <a:rPr lang="it-IT" sz="2000" dirty="0"/>
              <a:t>L’iscrizione nel registro Consob </a:t>
            </a:r>
            <a:r>
              <a:rPr lang="it-IT" sz="2000" dirty="0" err="1"/>
              <a:t>e’</a:t>
            </a:r>
            <a:r>
              <a:rPr lang="it-IT" sz="2000" dirty="0"/>
              <a:t> subordinata al ricorrere dei seguenti requisiti:</a:t>
            </a:r>
          </a:p>
          <a:p>
            <a:pPr marL="1371600" lvl="3" indent="0">
              <a:buNone/>
            </a:pPr>
            <a:r>
              <a:rPr lang="it-IT" sz="2000" dirty="0"/>
              <a:t>a) forma di </a:t>
            </a:r>
            <a:r>
              <a:rPr lang="it-IT" sz="2000" dirty="0" err="1"/>
              <a:t>societa’</a:t>
            </a:r>
            <a:r>
              <a:rPr lang="it-IT" sz="2000" dirty="0"/>
              <a:t> per azioni, di </a:t>
            </a:r>
            <a:r>
              <a:rPr lang="it-IT" sz="2000" dirty="0" err="1"/>
              <a:t>societa’</a:t>
            </a:r>
            <a:r>
              <a:rPr lang="it-IT" sz="2000" dirty="0"/>
              <a:t> in accomandita per azioni, di </a:t>
            </a:r>
            <a:r>
              <a:rPr lang="it-IT" sz="2000" dirty="0" err="1"/>
              <a:t>societa’</a:t>
            </a:r>
            <a:r>
              <a:rPr lang="it-IT" sz="2000" dirty="0"/>
              <a:t> a </a:t>
            </a:r>
            <a:r>
              <a:rPr lang="it-IT" sz="2000" dirty="0" err="1"/>
              <a:t>responsabilita’</a:t>
            </a:r>
            <a:r>
              <a:rPr lang="it-IT" sz="2000" dirty="0"/>
              <a:t> limitata o di </a:t>
            </a:r>
            <a:r>
              <a:rPr lang="it-IT" sz="2000" dirty="0" err="1"/>
              <a:t>societa’</a:t>
            </a:r>
            <a:r>
              <a:rPr lang="it-IT" sz="2000" dirty="0"/>
              <a:t> cooperativa;</a:t>
            </a:r>
          </a:p>
          <a:p>
            <a:pPr marL="1371600" lvl="3" indent="0">
              <a:buNone/>
            </a:pPr>
            <a:r>
              <a:rPr lang="it-IT" sz="2000" dirty="0"/>
              <a:t>b) sede legale e amministrativa o, per i soggetti comunitari, stabile organizzazione nel territorio della Repubblica;</a:t>
            </a:r>
          </a:p>
          <a:p>
            <a:pPr marL="1371600" lvl="3" indent="0">
              <a:buNone/>
            </a:pPr>
            <a:r>
              <a:rPr lang="it-IT" sz="2000" dirty="0"/>
              <a:t>c) </a:t>
            </a:r>
            <a:r>
              <a:rPr lang="it-IT" sz="2000" u="sng" dirty="0">
                <a:solidFill>
                  <a:srgbClr val="0070C0"/>
                </a:solidFill>
              </a:rPr>
              <a:t>oggetto sociale con </a:t>
            </a:r>
            <a:r>
              <a:rPr lang="it-IT" sz="2000" u="sng" dirty="0" err="1">
                <a:solidFill>
                  <a:srgbClr val="0070C0"/>
                </a:solidFill>
              </a:rPr>
              <a:t>finalita’</a:t>
            </a:r>
            <a:r>
              <a:rPr lang="it-IT" sz="2000" u="sng" dirty="0">
                <a:solidFill>
                  <a:srgbClr val="0070C0"/>
                </a:solidFill>
              </a:rPr>
              <a:t> esclusiva di facilitare la raccolta di capitale di rischio</a:t>
            </a:r>
            <a:r>
              <a:rPr lang="it-IT" sz="2000" dirty="0"/>
              <a:t> da parte delle start-up innovative, comprese le start-up a vocazione sociale.</a:t>
            </a:r>
          </a:p>
          <a:p>
            <a:pPr marL="1371600" lvl="3" indent="0">
              <a:buNone/>
            </a:pPr>
            <a:r>
              <a:rPr lang="it-IT" sz="2000" dirty="0"/>
              <a:t>d) possesso da parte di coloro che detengono il controllo e dei soggetti che svolgono funzioni di amministrazione, direzione e controllo dei requisiti di </a:t>
            </a:r>
            <a:r>
              <a:rPr lang="it-IT" sz="2000" dirty="0" err="1"/>
              <a:t>onorabilita’</a:t>
            </a:r>
            <a:r>
              <a:rPr lang="it-IT" sz="2000" dirty="0"/>
              <a:t> stabiliti dalla Consob;</a:t>
            </a:r>
          </a:p>
          <a:p>
            <a:pPr marL="1371600" lvl="3" indent="0">
              <a:buNone/>
            </a:pPr>
            <a:r>
              <a:rPr lang="it-IT" sz="2000" dirty="0"/>
              <a:t>e) possesso da parte dei soggetti che svolgono funzioni di amministrazione, direzione e controllo, di requisiti di </a:t>
            </a:r>
            <a:r>
              <a:rPr lang="it-IT" sz="2000" dirty="0" err="1"/>
              <a:t>professionalita’</a:t>
            </a:r>
            <a:r>
              <a:rPr lang="it-IT" sz="2000" dirty="0"/>
              <a:t> stabiliti dalla Consob.</a:t>
            </a:r>
          </a:p>
          <a:p>
            <a:endParaRPr lang="it-IT" dirty="0"/>
          </a:p>
        </p:txBody>
      </p:sp>
    </p:spTree>
    <p:extLst>
      <p:ext uri="{BB962C8B-B14F-4D97-AF65-F5344CB8AC3E}">
        <p14:creationId xmlns:p14="http://schemas.microsoft.com/office/powerpoint/2010/main" val="138814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82D2043E-6EA2-4481-9F77-9858550785F2}"/>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E09B49B2-2638-4FA6-8921-353AE5FCAE92}"/>
              </a:ext>
            </a:extLst>
          </p:cNvPr>
          <p:cNvSpPr>
            <a:spLocks noGrp="1"/>
          </p:cNvSpPr>
          <p:nvPr>
            <p:ph type="sldNum" sz="quarter" idx="12"/>
          </p:nvPr>
        </p:nvSpPr>
        <p:spPr/>
        <p:txBody>
          <a:bodyPr/>
          <a:lstStyle/>
          <a:p>
            <a:fld id="{BDD6702B-0038-4621-9C59-9CEA91FE7546}" type="slidenum">
              <a:rPr lang="it-IT" smtClean="0"/>
              <a:t>40</a:t>
            </a:fld>
            <a:endParaRPr lang="it-IT"/>
          </a:p>
        </p:txBody>
      </p:sp>
      <p:sp>
        <p:nvSpPr>
          <p:cNvPr id="5" name="Titolo 1">
            <a:extLst>
              <a:ext uri="{FF2B5EF4-FFF2-40B4-BE49-F238E27FC236}">
                <a16:creationId xmlns:a16="http://schemas.microsoft.com/office/drawing/2014/main" id="{6EAB4737-4072-4AC5-9B3B-7FA76DD5A503}"/>
              </a:ext>
            </a:extLst>
          </p:cNvPr>
          <p:cNvSpPr txBox="1">
            <a:spLocks/>
          </p:cNvSpPr>
          <p:nvPr/>
        </p:nvSpPr>
        <p:spPr>
          <a:xfrm>
            <a:off x="600075" y="5135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err="1">
                <a:solidFill>
                  <a:srgbClr val="0070C0"/>
                </a:solidFill>
              </a:rPr>
              <a:t>Forecast</a:t>
            </a:r>
            <a:r>
              <a:rPr lang="it-IT" sz="3200" dirty="0">
                <a:solidFill>
                  <a:srgbClr val="0070C0"/>
                </a:solidFill>
              </a:rPr>
              <a:t> a 5 anni</a:t>
            </a:r>
            <a:endParaRPr lang="it-IT" sz="3000" dirty="0">
              <a:solidFill>
                <a:srgbClr val="0070C0"/>
              </a:solidFill>
            </a:endParaRPr>
          </a:p>
        </p:txBody>
      </p:sp>
      <p:sp>
        <p:nvSpPr>
          <p:cNvPr id="8" name="Rettangolo 7">
            <a:extLst>
              <a:ext uri="{FF2B5EF4-FFF2-40B4-BE49-F238E27FC236}">
                <a16:creationId xmlns:a16="http://schemas.microsoft.com/office/drawing/2014/main" id="{4C36A455-22DB-4CA5-BF41-8E4E0E91775C}"/>
              </a:ext>
            </a:extLst>
          </p:cNvPr>
          <p:cNvSpPr/>
          <p:nvPr/>
        </p:nvSpPr>
        <p:spPr>
          <a:xfrm>
            <a:off x="838200" y="4796605"/>
            <a:ext cx="10841255" cy="2092881"/>
          </a:xfrm>
          <a:prstGeom prst="rect">
            <a:avLst/>
          </a:prstGeom>
        </p:spPr>
        <p:txBody>
          <a:bodyPr wrap="square">
            <a:spAutoFit/>
          </a:bodyPr>
          <a:lstStyle/>
          <a:p>
            <a:r>
              <a:rPr lang="it-IT" sz="1400" dirty="0"/>
              <a:t>Nelle ipotesi di:</a:t>
            </a:r>
          </a:p>
          <a:p>
            <a:pPr marL="285750" indent="-285750">
              <a:buFont typeface="Arial" panose="020B0604020202020204" pitchFamily="34" charset="0"/>
              <a:buChar char="•"/>
            </a:pPr>
            <a:r>
              <a:rPr lang="it-IT" sz="1400" dirty="0"/>
              <a:t>Quota di mercato della start up del 7% annuo nel 2019, corrispondente ad una raccolta a partire da circa 2.4mln€</a:t>
            </a:r>
          </a:p>
          <a:p>
            <a:pPr marL="285750" indent="-285750">
              <a:buFont typeface="Arial" panose="020B0604020202020204" pitchFamily="34" charset="0"/>
              <a:buChar char="•"/>
            </a:pPr>
            <a:r>
              <a:rPr lang="it-IT" sz="1400" dirty="0"/>
              <a:t>Percentuale commissionale del 5% sulla raccolta</a:t>
            </a:r>
          </a:p>
          <a:p>
            <a:pPr marL="285750" indent="-285750">
              <a:buFont typeface="Arial" panose="020B0604020202020204" pitchFamily="34" charset="0"/>
              <a:buChar char="•"/>
            </a:pPr>
            <a:r>
              <a:rPr lang="it-IT" sz="1400" dirty="0"/>
              <a:t>Spese iniziali di costituzione 75.000€, ammortamento in 5 anni</a:t>
            </a:r>
          </a:p>
          <a:p>
            <a:pPr marL="285750" indent="-285750">
              <a:buFont typeface="Arial" panose="020B0604020202020204" pitchFamily="34" charset="0"/>
              <a:buChar char="•"/>
            </a:pPr>
            <a:r>
              <a:rPr lang="it-IT" sz="1400" dirty="0"/>
              <a:t>Spese running amministrative 34.500€</a:t>
            </a:r>
          </a:p>
          <a:p>
            <a:pPr marL="285750" indent="-285750">
              <a:buFont typeface="Arial" panose="020B0604020202020204" pitchFamily="34" charset="0"/>
              <a:buChar char="•"/>
            </a:pPr>
            <a:r>
              <a:rPr lang="it-IT" sz="1400" dirty="0"/>
              <a:t>Spese di personale 150.000€</a:t>
            </a:r>
          </a:p>
          <a:p>
            <a:r>
              <a:rPr lang="it-IT" sz="1400" dirty="0">
                <a:sym typeface="Wingdings" panose="05000000000000000000" pitchFamily="2" charset="2"/>
              </a:rPr>
              <a:t> </a:t>
            </a:r>
            <a:r>
              <a:rPr lang="it-IT" sz="1400" dirty="0"/>
              <a:t>Il Cash Flow cumulato raggiunge un massimo negativo di € (179.625) nel terzo anno di esercizio (2021), mentre l’EBITDA su un orizzonte di 5 anni è di € 52.955.</a:t>
            </a:r>
            <a:endParaRPr lang="it-IT" dirty="0"/>
          </a:p>
          <a:p>
            <a:endParaRPr lang="it-IT" dirty="0"/>
          </a:p>
        </p:txBody>
      </p:sp>
      <p:pic>
        <p:nvPicPr>
          <p:cNvPr id="4" name="Immagine 3">
            <a:extLst>
              <a:ext uri="{FF2B5EF4-FFF2-40B4-BE49-F238E27FC236}">
                <a16:creationId xmlns:a16="http://schemas.microsoft.com/office/drawing/2014/main" id="{A81A6A74-2070-4C4A-A6C9-22C4882F8EBB}"/>
              </a:ext>
            </a:extLst>
          </p:cNvPr>
          <p:cNvPicPr>
            <a:picLocks noChangeAspect="1"/>
          </p:cNvPicPr>
          <p:nvPr/>
        </p:nvPicPr>
        <p:blipFill>
          <a:blip r:embed="rId2"/>
          <a:stretch>
            <a:fillRect/>
          </a:stretch>
        </p:blipFill>
        <p:spPr>
          <a:xfrm>
            <a:off x="2329891" y="983226"/>
            <a:ext cx="7846495" cy="4041308"/>
          </a:xfrm>
          <a:prstGeom prst="rect">
            <a:avLst/>
          </a:prstGeom>
        </p:spPr>
      </p:pic>
    </p:spTree>
    <p:extLst>
      <p:ext uri="{BB962C8B-B14F-4D97-AF65-F5344CB8AC3E}">
        <p14:creationId xmlns:p14="http://schemas.microsoft.com/office/powerpoint/2010/main" val="983776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2DC1B2A3-372A-4E87-8001-BC19049600B1}"/>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F680C69A-E3C8-4B5A-AE4C-BA1846EE237A}"/>
              </a:ext>
            </a:extLst>
          </p:cNvPr>
          <p:cNvSpPr>
            <a:spLocks noGrp="1"/>
          </p:cNvSpPr>
          <p:nvPr>
            <p:ph type="sldNum" sz="quarter" idx="12"/>
          </p:nvPr>
        </p:nvSpPr>
        <p:spPr/>
        <p:txBody>
          <a:bodyPr/>
          <a:lstStyle/>
          <a:p>
            <a:fld id="{BDD6702B-0038-4621-9C59-9CEA91FE7546}" type="slidenum">
              <a:rPr lang="it-IT" smtClean="0"/>
              <a:t>41</a:t>
            </a:fld>
            <a:endParaRPr lang="it-IT"/>
          </a:p>
        </p:txBody>
      </p:sp>
      <p:sp>
        <p:nvSpPr>
          <p:cNvPr id="4" name="Titolo 1">
            <a:extLst>
              <a:ext uri="{FF2B5EF4-FFF2-40B4-BE49-F238E27FC236}">
                <a16:creationId xmlns:a16="http://schemas.microsoft.com/office/drawing/2014/main" id="{83CB18BE-7432-46FC-A950-9C04EF9627E9}"/>
              </a:ext>
            </a:extLst>
          </p:cNvPr>
          <p:cNvSpPr txBox="1">
            <a:spLocks/>
          </p:cNvSpPr>
          <p:nvPr/>
        </p:nvSpPr>
        <p:spPr>
          <a:xfrm>
            <a:off x="600075" y="51350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a:solidFill>
                  <a:srgbClr val="0070C0"/>
                </a:solidFill>
              </a:rPr>
              <a:t>Enterprise value secondo diversi scenari di mercato</a:t>
            </a:r>
            <a:endParaRPr lang="it-IT" sz="3000" dirty="0">
              <a:solidFill>
                <a:srgbClr val="0070C0"/>
              </a:solidFill>
            </a:endParaRPr>
          </a:p>
        </p:txBody>
      </p:sp>
      <p:sp>
        <p:nvSpPr>
          <p:cNvPr id="5" name="Rettangolo 4">
            <a:extLst>
              <a:ext uri="{FF2B5EF4-FFF2-40B4-BE49-F238E27FC236}">
                <a16:creationId xmlns:a16="http://schemas.microsoft.com/office/drawing/2014/main" id="{E90F7D1B-F78C-4A39-A5AF-C647D121B980}"/>
              </a:ext>
            </a:extLst>
          </p:cNvPr>
          <p:cNvSpPr/>
          <p:nvPr/>
        </p:nvSpPr>
        <p:spPr>
          <a:xfrm>
            <a:off x="265667" y="4673720"/>
            <a:ext cx="10841255" cy="1446550"/>
          </a:xfrm>
          <a:prstGeom prst="rect">
            <a:avLst/>
          </a:prstGeom>
        </p:spPr>
        <p:txBody>
          <a:bodyPr wrap="square">
            <a:spAutoFit/>
          </a:bodyPr>
          <a:lstStyle/>
          <a:p>
            <a:r>
              <a:rPr lang="it-IT" sz="1400" dirty="0"/>
              <a:t>La </a:t>
            </a:r>
            <a:r>
              <a:rPr lang="it-IT" sz="1400" dirty="0">
                <a:solidFill>
                  <a:srgbClr val="FF0000"/>
                </a:solidFill>
              </a:rPr>
              <a:t>quota minima di mercato per raggiungere la profittabilità su un orizzonte temporale di 5 anni è del 7%.</a:t>
            </a:r>
          </a:p>
          <a:p>
            <a:endParaRPr lang="it-IT" sz="1400" dirty="0">
              <a:solidFill>
                <a:srgbClr val="FF0000"/>
              </a:solidFill>
            </a:endParaRPr>
          </a:p>
          <a:p>
            <a:r>
              <a:rPr lang="it-IT" sz="1400" dirty="0"/>
              <a:t>La tabella non tiene conto di una eventuale attribuzione gratuita al personale del 9% del capitale a titolo di incentivo all’ottenimento del budget da assegnare per il 3% per 2019, 3% per il 2020 e 3% per il 2021.</a:t>
            </a:r>
          </a:p>
          <a:p>
            <a:r>
              <a:rPr lang="it-IT" sz="1400" dirty="0"/>
              <a:t>Sotto tale ipotesi il TIR si riduce tra 2 e 3 punti %.</a:t>
            </a:r>
          </a:p>
          <a:p>
            <a:endParaRPr lang="it-IT" dirty="0"/>
          </a:p>
        </p:txBody>
      </p:sp>
      <p:pic>
        <p:nvPicPr>
          <p:cNvPr id="7" name="Immagine 6">
            <a:extLst>
              <a:ext uri="{FF2B5EF4-FFF2-40B4-BE49-F238E27FC236}">
                <a16:creationId xmlns:a16="http://schemas.microsoft.com/office/drawing/2014/main" id="{0A4B23EF-4DD3-4A36-9463-BF8B1EA9BF0E}"/>
              </a:ext>
            </a:extLst>
          </p:cNvPr>
          <p:cNvPicPr>
            <a:picLocks noChangeAspect="1"/>
          </p:cNvPicPr>
          <p:nvPr/>
        </p:nvPicPr>
        <p:blipFill>
          <a:blip r:embed="rId2"/>
          <a:stretch>
            <a:fillRect/>
          </a:stretch>
        </p:blipFill>
        <p:spPr>
          <a:xfrm>
            <a:off x="1359370" y="1443653"/>
            <a:ext cx="10025031" cy="2331934"/>
          </a:xfrm>
          <a:prstGeom prst="rect">
            <a:avLst/>
          </a:prstGeom>
        </p:spPr>
      </p:pic>
    </p:spTree>
    <p:extLst>
      <p:ext uri="{BB962C8B-B14F-4D97-AF65-F5344CB8AC3E}">
        <p14:creationId xmlns:p14="http://schemas.microsoft.com/office/powerpoint/2010/main" val="1409816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F3473E6F-E0E5-43EC-ACA9-40F02326237B}"/>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A02C2509-4E3D-4621-8141-A7C83A2EE9DA}"/>
              </a:ext>
            </a:extLst>
          </p:cNvPr>
          <p:cNvSpPr>
            <a:spLocks noGrp="1"/>
          </p:cNvSpPr>
          <p:nvPr>
            <p:ph type="sldNum" sz="quarter" idx="12"/>
          </p:nvPr>
        </p:nvSpPr>
        <p:spPr/>
        <p:txBody>
          <a:bodyPr/>
          <a:lstStyle/>
          <a:p>
            <a:fld id="{BDD6702B-0038-4621-9C59-9CEA91FE7546}" type="slidenum">
              <a:rPr lang="it-IT" smtClean="0"/>
              <a:t>42</a:t>
            </a:fld>
            <a:endParaRPr lang="it-IT"/>
          </a:p>
        </p:txBody>
      </p:sp>
      <p:sp>
        <p:nvSpPr>
          <p:cNvPr id="4" name="Titolo 1">
            <a:extLst>
              <a:ext uri="{FF2B5EF4-FFF2-40B4-BE49-F238E27FC236}">
                <a16:creationId xmlns:a16="http://schemas.microsoft.com/office/drawing/2014/main" id="{4FEF85D5-2CB7-4F29-987D-F207AB1AAB96}"/>
              </a:ext>
            </a:extLst>
          </p:cNvPr>
          <p:cNvSpPr txBox="1">
            <a:spLocks/>
          </p:cNvSpPr>
          <p:nvPr/>
        </p:nvSpPr>
        <p:spPr>
          <a:xfrm>
            <a:off x="838200" y="481263"/>
            <a:ext cx="10515600" cy="12094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3200" dirty="0">
                <a:solidFill>
                  <a:srgbClr val="0070C0"/>
                </a:solidFill>
              </a:rPr>
              <a:t>Punti aperti</a:t>
            </a:r>
            <a:endParaRPr lang="it-IT" dirty="0">
              <a:solidFill>
                <a:srgbClr val="0070C0"/>
              </a:solidFill>
            </a:endParaRPr>
          </a:p>
        </p:txBody>
      </p:sp>
      <p:sp>
        <p:nvSpPr>
          <p:cNvPr id="5" name="CasellaDiTesto 4">
            <a:extLst>
              <a:ext uri="{FF2B5EF4-FFF2-40B4-BE49-F238E27FC236}">
                <a16:creationId xmlns:a16="http://schemas.microsoft.com/office/drawing/2014/main" id="{98EA87D2-E053-4D01-B35D-D33A5158EDFD}"/>
              </a:ext>
            </a:extLst>
          </p:cNvPr>
          <p:cNvSpPr txBox="1"/>
          <p:nvPr/>
        </p:nvSpPr>
        <p:spPr>
          <a:xfrm>
            <a:off x="914400" y="1690688"/>
            <a:ext cx="10515600" cy="4524315"/>
          </a:xfrm>
          <a:prstGeom prst="rect">
            <a:avLst/>
          </a:prstGeom>
          <a:noFill/>
        </p:spPr>
        <p:txBody>
          <a:bodyPr wrap="square" rtlCol="0">
            <a:spAutoFit/>
          </a:bodyPr>
          <a:lstStyle/>
          <a:p>
            <a:pPr marL="285750" indent="-285750">
              <a:buFont typeface="Arial" panose="020B0604020202020204" pitchFamily="34" charset="0"/>
              <a:buChar char="•"/>
            </a:pPr>
            <a:r>
              <a:rPr lang="it-IT" dirty="0"/>
              <a:t>La </a:t>
            </a:r>
            <a:r>
              <a:rPr lang="it-IT" dirty="0" err="1"/>
              <a:t>newco</a:t>
            </a:r>
            <a:r>
              <a:rPr lang="it-IT" dirty="0"/>
              <a:t> del </a:t>
            </a:r>
            <a:r>
              <a:rPr lang="it-IT" dirty="0" err="1"/>
              <a:t>crowd</a:t>
            </a:r>
            <a:r>
              <a:rPr lang="it-IT" dirty="0"/>
              <a:t> </a:t>
            </a:r>
            <a:r>
              <a:rPr lang="it-IT" dirty="0" err="1"/>
              <a:t>funding</a:t>
            </a:r>
            <a:r>
              <a:rPr lang="it-IT" dirty="0"/>
              <a:t> </a:t>
            </a:r>
            <a:r>
              <a:rPr lang="it-IT" dirty="0" err="1"/>
              <a:t>equity</a:t>
            </a:r>
            <a:r>
              <a:rPr lang="it-IT" dirty="0"/>
              <a:t> è in grado di raggiungere il 7% del mercato?</a:t>
            </a:r>
          </a:p>
          <a:p>
            <a:pPr marL="285750" indent="-285750">
              <a:buFont typeface="Arial" panose="020B0604020202020204" pitchFamily="34" charset="0"/>
              <a:buChar char="•"/>
            </a:pPr>
            <a:r>
              <a:rPr lang="it-IT" dirty="0"/>
              <a:t>Abbiamo idealmente progetti per l’ammontare necessario in via continuativa?</a:t>
            </a:r>
          </a:p>
          <a:p>
            <a:pPr marL="285750" indent="-285750">
              <a:buFont typeface="Arial" panose="020B0604020202020204" pitchFamily="34" charset="0"/>
              <a:buChar char="•"/>
            </a:pPr>
            <a:r>
              <a:rPr lang="it-IT" dirty="0"/>
              <a:t>Ci sono incubatori in Regione interessati a collaborare con la </a:t>
            </a:r>
            <a:r>
              <a:rPr lang="it-IT" dirty="0" err="1"/>
              <a:t>Newco</a:t>
            </a:r>
            <a:r>
              <a:rPr lang="it-IT" dirty="0"/>
              <a:t> e a diventare fornitori stabili di progetti?</a:t>
            </a:r>
          </a:p>
          <a:p>
            <a:pPr marL="285750" indent="-285750">
              <a:buFont typeface="Arial" panose="020B0604020202020204" pitchFamily="34" charset="0"/>
              <a:buChar char="•"/>
            </a:pPr>
            <a:r>
              <a:rPr lang="it-IT" dirty="0"/>
              <a:t>Chi si occupa di contattare le startup innovative e esaminare e seguire i progetti?</a:t>
            </a:r>
          </a:p>
          <a:p>
            <a:pPr marL="285750" indent="-285750">
              <a:buFont typeface="Arial" panose="020B0604020202020204" pitchFamily="34" charset="0"/>
              <a:buChar char="•"/>
            </a:pPr>
            <a:r>
              <a:rPr lang="it-IT" dirty="0"/>
              <a:t>Chi si occupa di contattare e coinvolgere SISSA, ICGEB, Università, OGS, CCIA, Unione industriali, </a:t>
            </a:r>
            <a:r>
              <a:rPr lang="it-IT" dirty="0" err="1"/>
              <a:t>etc</a:t>
            </a:r>
            <a:r>
              <a:rPr lang="it-IT" dirty="0"/>
              <a:t>? </a:t>
            </a:r>
          </a:p>
          <a:p>
            <a:pPr marL="285750" indent="-285750">
              <a:buFont typeface="Arial" panose="020B0604020202020204" pitchFamily="34" charset="0"/>
              <a:buChar char="•"/>
            </a:pPr>
            <a:r>
              <a:rPr lang="it-IT" dirty="0"/>
              <a:t>E’ possibile avere accordi di esclusiva?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La </a:t>
            </a:r>
            <a:r>
              <a:rPr lang="it-IT" dirty="0" err="1"/>
              <a:t>newco</a:t>
            </a:r>
            <a:r>
              <a:rPr lang="it-IT" dirty="0"/>
              <a:t> è in grado di avere una base di possibili investitori?</a:t>
            </a:r>
          </a:p>
          <a:p>
            <a:pPr marL="285750" indent="-285750">
              <a:buFont typeface="Arial" panose="020B0604020202020204" pitchFamily="34" charset="0"/>
              <a:buChar char="•"/>
            </a:pPr>
            <a:r>
              <a:rPr lang="it-IT" dirty="0"/>
              <a:t>Chi si occupa di costruire la base di possibili investitori?</a:t>
            </a:r>
          </a:p>
          <a:p>
            <a:pPr marL="285750" indent="-285750">
              <a:buFont typeface="Arial" panose="020B0604020202020204" pitchFamily="34" charset="0"/>
              <a:buChar char="•"/>
            </a:pPr>
            <a:r>
              <a:rPr lang="it-IT" dirty="0"/>
              <a:t>Quanto costa in tempo e denaro una lista di indirizzi o contatti di possibili investitori? </a:t>
            </a:r>
          </a:p>
          <a:p>
            <a:pPr marL="285750" indent="-285750">
              <a:buFont typeface="Arial" panose="020B0604020202020204" pitchFamily="34" charset="0"/>
              <a:buChar char="•"/>
            </a:pPr>
            <a:r>
              <a:rPr lang="it-IT" dirty="0"/>
              <a:t>La </a:t>
            </a:r>
            <a:r>
              <a:rPr lang="it-IT" dirty="0" err="1"/>
              <a:t>newco</a:t>
            </a:r>
            <a:r>
              <a:rPr lang="it-IT" dirty="0"/>
              <a:t> deve continuare un portale chi lo costruisce e chi è in grado di garantire l’aggiornamento anche in futuro a costi efficienti? </a:t>
            </a:r>
          </a:p>
          <a:p>
            <a:pPr marL="285750" indent="-285750">
              <a:buFont typeface="Arial" panose="020B0604020202020204" pitchFamily="34" charset="0"/>
              <a:buChar char="•"/>
            </a:pPr>
            <a:r>
              <a:rPr lang="it-IT" dirty="0"/>
              <a:t>Chi segue l’aspetto legale, contabile, Consob garantendo continuità e professionalità? A che costo?</a:t>
            </a:r>
          </a:p>
          <a:p>
            <a:pPr marL="285750" indent="-285750">
              <a:buFont typeface="Arial" panose="020B0604020202020204" pitchFamily="34" charset="0"/>
              <a:buChar char="•"/>
            </a:pPr>
            <a:endParaRPr lang="it-IT" dirty="0"/>
          </a:p>
          <a:p>
            <a:endParaRPr lang="it-IT" dirty="0"/>
          </a:p>
        </p:txBody>
      </p:sp>
    </p:spTree>
    <p:extLst>
      <p:ext uri="{BB962C8B-B14F-4D97-AF65-F5344CB8AC3E}">
        <p14:creationId xmlns:p14="http://schemas.microsoft.com/office/powerpoint/2010/main" val="159161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a:xfrm>
            <a:off x="8581103" y="6375754"/>
            <a:ext cx="2743200" cy="365125"/>
          </a:xfrm>
        </p:spPr>
        <p:txBody>
          <a:bodyPr/>
          <a:lstStyle/>
          <a:p>
            <a:fld id="{BDD6702B-0038-4621-9C59-9CEA91FE7546}" type="slidenum">
              <a:rPr lang="it-IT" smtClean="0"/>
              <a:t>5</a:t>
            </a:fld>
            <a:endParaRPr lang="it-IT" dirty="0"/>
          </a:p>
        </p:txBody>
      </p:sp>
      <p:sp>
        <p:nvSpPr>
          <p:cNvPr id="4" name="Rettangolo 3"/>
          <p:cNvSpPr/>
          <p:nvPr/>
        </p:nvSpPr>
        <p:spPr>
          <a:xfrm>
            <a:off x="729243" y="1228397"/>
            <a:ext cx="10516402" cy="4401205"/>
          </a:xfrm>
          <a:prstGeom prst="rect">
            <a:avLst/>
          </a:prstGeom>
        </p:spPr>
        <p:txBody>
          <a:bodyPr wrap="square">
            <a:spAutoFit/>
          </a:bodyPr>
          <a:lstStyle/>
          <a:p>
            <a:r>
              <a:rPr lang="it-IT" sz="1400" dirty="0"/>
              <a:t>Il «Decreto crescita bis» (cioè il Decreto Legge 18 ottobre 2012, n. 179 convertito con la legge di conversione 17 dicembre2012, n. 221) recante “Ulteriori misure urgenti per la crescita del Paese” agli artt. 25-32 ha:</a:t>
            </a:r>
          </a:p>
          <a:p>
            <a:pPr marL="285750" indent="-285750">
              <a:buFont typeface="Wingdings" panose="05000000000000000000" pitchFamily="2" charset="2"/>
              <a:buChar char="Ø"/>
            </a:pPr>
            <a:r>
              <a:rPr lang="it-IT" sz="1400" dirty="0">
                <a:solidFill>
                  <a:srgbClr val="0070C0"/>
                </a:solidFill>
              </a:rPr>
              <a:t>disciplinato la «start-up innovativa»;</a:t>
            </a:r>
          </a:p>
          <a:p>
            <a:pPr marL="285750" indent="-285750">
              <a:buFont typeface="Wingdings" panose="05000000000000000000" pitchFamily="2" charset="2"/>
              <a:buChar char="Ø"/>
            </a:pPr>
            <a:r>
              <a:rPr lang="it-IT" sz="1400" dirty="0">
                <a:solidFill>
                  <a:srgbClr val="0070C0"/>
                </a:solidFill>
              </a:rPr>
              <a:t>introdotto nel Testo Unico della Finanza:</a:t>
            </a:r>
          </a:p>
          <a:p>
            <a:pPr lvl="1"/>
            <a:r>
              <a:rPr lang="it-IT" sz="1400" dirty="0">
                <a:solidFill>
                  <a:srgbClr val="0070C0"/>
                </a:solidFill>
              </a:rPr>
              <a:t>art.50 </a:t>
            </a:r>
            <a:r>
              <a:rPr lang="it-IT" sz="1400" dirty="0" err="1">
                <a:solidFill>
                  <a:srgbClr val="0070C0"/>
                </a:solidFill>
              </a:rPr>
              <a:t>quinquies</a:t>
            </a:r>
            <a:r>
              <a:rPr lang="it-IT" sz="1400" dirty="0">
                <a:solidFill>
                  <a:srgbClr val="0070C0"/>
                </a:solidFill>
              </a:rPr>
              <a:t> «gestione di portali per la raccolta di capitale per le start-up innovative»;</a:t>
            </a:r>
          </a:p>
          <a:p>
            <a:pPr lvl="1"/>
            <a:r>
              <a:rPr lang="it-IT" sz="1400" dirty="0">
                <a:solidFill>
                  <a:srgbClr val="0070C0"/>
                </a:solidFill>
              </a:rPr>
              <a:t>art.100 ter «offerte attraverso portali per la raccolta di capitali»;</a:t>
            </a:r>
          </a:p>
          <a:p>
            <a:pPr marL="285750" indent="-285750">
              <a:buFont typeface="Wingdings" panose="05000000000000000000" pitchFamily="2" charset="2"/>
              <a:buChar char="Ø"/>
            </a:pPr>
            <a:r>
              <a:rPr lang="it-IT" sz="1400" dirty="0">
                <a:solidFill>
                  <a:srgbClr val="0070C0"/>
                </a:solidFill>
              </a:rPr>
              <a:t>delegato a Consob la disciplina applicabile alla gestione dei portali ed alle offerte per la raccolta di capitale.</a:t>
            </a:r>
          </a:p>
          <a:p>
            <a:endParaRPr lang="it-IT" sz="1400" dirty="0"/>
          </a:p>
          <a:p>
            <a:r>
              <a:rPr lang="it-IT" sz="1400" dirty="0"/>
              <a:t>Il </a:t>
            </a:r>
            <a:r>
              <a:rPr lang="it-IT" sz="1400" u="sng" dirty="0"/>
              <a:t>Decreto Crescita bis </a:t>
            </a:r>
            <a:r>
              <a:rPr lang="it-IT" sz="1400" dirty="0"/>
              <a:t>ha assunto la valenza di una policy organica che ha identificato nel sostegno all’imprenditoria innovativa un nuovo approccio di politica industriale; policy che si è evoluta ed arricchita con successivi interventi normativi:</a:t>
            </a:r>
          </a:p>
          <a:p>
            <a:endParaRPr lang="it-IT" sz="1400" dirty="0"/>
          </a:p>
          <a:p>
            <a:pPr marL="342900" indent="-342900">
              <a:buFont typeface="+mj-lt"/>
              <a:buAutoNum type="arabicPeriod"/>
            </a:pPr>
            <a:r>
              <a:rPr lang="it-IT" sz="1400" dirty="0"/>
              <a:t>Decreto Legge 28 giugno 2013, n. 76 (noto come “</a:t>
            </a:r>
            <a:r>
              <a:rPr lang="it-IT" sz="1400" u="sng" dirty="0"/>
              <a:t>Decreto Lavoro</a:t>
            </a:r>
            <a:r>
              <a:rPr lang="it-IT" sz="1400" dirty="0"/>
              <a:t>”, convertito con Legge del 9 agosto 2013, n. 99) </a:t>
            </a:r>
          </a:p>
          <a:p>
            <a:pPr marL="800100" lvl="1" indent="-342900">
              <a:buFont typeface="Wingdings" panose="05000000000000000000" pitchFamily="2" charset="2"/>
              <a:buChar char="Ø"/>
            </a:pPr>
            <a:r>
              <a:rPr lang="it-IT" sz="1400" dirty="0">
                <a:solidFill>
                  <a:srgbClr val="0070C0"/>
                </a:solidFill>
              </a:rPr>
              <a:t>Ampliamento platea della startup beneficiarie</a:t>
            </a:r>
          </a:p>
          <a:p>
            <a:pPr marL="342900" indent="-342900">
              <a:buFont typeface="+mj-lt"/>
              <a:buAutoNum type="arabicPeriod"/>
            </a:pPr>
            <a:r>
              <a:rPr lang="it-IT" sz="1400" dirty="0"/>
              <a:t>Decreto Legge 24 gennaio 2015, n. 3 (noto come “</a:t>
            </a:r>
            <a:r>
              <a:rPr lang="it-IT" sz="1400" u="sng" dirty="0" err="1"/>
              <a:t>Investment</a:t>
            </a:r>
            <a:r>
              <a:rPr lang="it-IT" sz="1400" u="sng" dirty="0"/>
              <a:t> Compact</a:t>
            </a:r>
            <a:r>
              <a:rPr lang="it-IT" sz="1400" dirty="0"/>
              <a:t>”, convertito con Legge del 24 marzo 2015 n. 33):</a:t>
            </a:r>
          </a:p>
          <a:p>
            <a:pPr marL="742950" lvl="1" indent="-285750">
              <a:buFont typeface="Wingdings" panose="05000000000000000000" pitchFamily="2" charset="2"/>
              <a:buChar char="Ø"/>
            </a:pPr>
            <a:r>
              <a:rPr lang="it-IT" sz="1400" dirty="0">
                <a:solidFill>
                  <a:srgbClr val="0070C0"/>
                </a:solidFill>
              </a:rPr>
              <a:t>disciplina la «</a:t>
            </a:r>
            <a:r>
              <a:rPr lang="it-IT" sz="1400" dirty="0" err="1">
                <a:solidFill>
                  <a:srgbClr val="0070C0"/>
                </a:solidFill>
              </a:rPr>
              <a:t>pmi</a:t>
            </a:r>
            <a:r>
              <a:rPr lang="it-IT" sz="1400" dirty="0">
                <a:solidFill>
                  <a:srgbClr val="0070C0"/>
                </a:solidFill>
              </a:rPr>
              <a:t> innovativa»;</a:t>
            </a:r>
          </a:p>
          <a:p>
            <a:pPr marL="742950" lvl="1" indent="-285750">
              <a:buFont typeface="Wingdings" panose="05000000000000000000" pitchFamily="2" charset="2"/>
              <a:buChar char="Ø"/>
            </a:pPr>
            <a:r>
              <a:rPr lang="it-IT" sz="1400" dirty="0">
                <a:solidFill>
                  <a:srgbClr val="0070C0"/>
                </a:solidFill>
              </a:rPr>
              <a:t>introduce estensione a 5 anni del periodo di durata del regime e nuove modalità di costituzione</a:t>
            </a:r>
          </a:p>
          <a:p>
            <a:pPr lvl="1"/>
            <a:endParaRPr lang="it-IT" sz="1400" dirty="0">
              <a:solidFill>
                <a:srgbClr val="0070C0"/>
              </a:solidFill>
            </a:endParaRPr>
          </a:p>
          <a:p>
            <a:pPr marL="342900" indent="-342900">
              <a:buFont typeface="+mj-lt"/>
              <a:buAutoNum type="arabicPeriod"/>
            </a:pPr>
            <a:r>
              <a:rPr lang="it-IT" sz="1400" dirty="0"/>
              <a:t>regolamento del 26 giugno 2013 adottato dalla Consob con delibera n° 18592 e aggiornato con delibera n° 19520 del 25 febbraio 2016</a:t>
            </a:r>
            <a:r>
              <a:rPr lang="it-IT" sz="1400" dirty="0">
                <a:solidFill>
                  <a:srgbClr val="0070C0"/>
                </a:solidFill>
              </a:rPr>
              <a:t> </a:t>
            </a:r>
            <a:r>
              <a:rPr lang="it-IT" sz="1400" dirty="0"/>
              <a:t>(noto come “</a:t>
            </a:r>
            <a:r>
              <a:rPr lang="it-IT" sz="1400" u="sng" dirty="0"/>
              <a:t>Regolamento Consob</a:t>
            </a:r>
            <a:r>
              <a:rPr lang="it-IT" sz="1400" dirty="0"/>
              <a:t>”, dal titolo “Regolamento sulla raccolta di capitali di rischio tramite portali on-line”)</a:t>
            </a:r>
          </a:p>
          <a:p>
            <a:pPr marL="800100" lvl="1" indent="-342900">
              <a:buFont typeface="Wingdings" panose="05000000000000000000" pitchFamily="2" charset="2"/>
              <a:buChar char="Ø"/>
            </a:pPr>
            <a:r>
              <a:rPr lang="it-IT" sz="1400" dirty="0">
                <a:solidFill>
                  <a:srgbClr val="FF0000"/>
                </a:solidFill>
              </a:rPr>
              <a:t>disciplina dell’</a:t>
            </a:r>
            <a:r>
              <a:rPr lang="it-IT" sz="1400" dirty="0" err="1">
                <a:solidFill>
                  <a:srgbClr val="FF0000"/>
                </a:solidFill>
              </a:rPr>
              <a:t>equity</a:t>
            </a:r>
            <a:r>
              <a:rPr lang="it-IT" sz="1400" dirty="0">
                <a:solidFill>
                  <a:srgbClr val="FF0000"/>
                </a:solidFill>
              </a:rPr>
              <a:t>-crowdfunding e elenca i requisiti e le procedure obbligatori per gli operatori.</a:t>
            </a:r>
          </a:p>
        </p:txBody>
      </p:sp>
      <p:sp>
        <p:nvSpPr>
          <p:cNvPr id="5" name="Titolo 1">
            <a:extLst>
              <a:ext uri="{FF2B5EF4-FFF2-40B4-BE49-F238E27FC236}">
                <a16:creationId xmlns:a16="http://schemas.microsoft.com/office/drawing/2014/main" id="{14BF7E63-5A6B-4726-9D85-20B1BD22CCE2}"/>
              </a:ext>
            </a:extLst>
          </p:cNvPr>
          <p:cNvSpPr txBox="1">
            <a:spLocks/>
          </p:cNvSpPr>
          <p:nvPr/>
        </p:nvSpPr>
        <p:spPr>
          <a:xfrm>
            <a:off x="766114" y="565615"/>
            <a:ext cx="899386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dirty="0">
                <a:solidFill>
                  <a:srgbClr val="0070C0"/>
                </a:solidFill>
              </a:rPr>
              <a:t>Il Decreto Crescita bis (2012)</a:t>
            </a:r>
          </a:p>
        </p:txBody>
      </p:sp>
    </p:spTree>
    <p:extLst>
      <p:ext uri="{BB962C8B-B14F-4D97-AF65-F5344CB8AC3E}">
        <p14:creationId xmlns:p14="http://schemas.microsoft.com/office/powerpoint/2010/main" val="4001721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8B86E3F-03BE-4A42-8C87-7E3A7B6248AD}"/>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7AB32F4-B67D-476B-88E7-FB9BF6718D9E}"/>
              </a:ext>
            </a:extLst>
          </p:cNvPr>
          <p:cNvSpPr>
            <a:spLocks noGrp="1"/>
          </p:cNvSpPr>
          <p:nvPr>
            <p:ph type="sldNum" sz="quarter" idx="12"/>
          </p:nvPr>
        </p:nvSpPr>
        <p:spPr/>
        <p:txBody>
          <a:bodyPr/>
          <a:lstStyle/>
          <a:p>
            <a:fld id="{BDD6702B-0038-4621-9C59-9CEA91FE7546}" type="slidenum">
              <a:rPr lang="it-IT" smtClean="0"/>
              <a:t>6</a:t>
            </a:fld>
            <a:endParaRPr lang="it-IT"/>
          </a:p>
        </p:txBody>
      </p:sp>
      <p:sp>
        <p:nvSpPr>
          <p:cNvPr id="4" name="CasellaDiTesto 3">
            <a:extLst>
              <a:ext uri="{FF2B5EF4-FFF2-40B4-BE49-F238E27FC236}">
                <a16:creationId xmlns:a16="http://schemas.microsoft.com/office/drawing/2014/main" id="{88D3F443-47BB-44AF-B1CA-CB0F7D5B23F4}"/>
              </a:ext>
            </a:extLst>
          </p:cNvPr>
          <p:cNvSpPr txBox="1"/>
          <p:nvPr/>
        </p:nvSpPr>
        <p:spPr>
          <a:xfrm>
            <a:off x="838199" y="1321356"/>
            <a:ext cx="10793361" cy="3385542"/>
          </a:xfrm>
          <a:prstGeom prst="rect">
            <a:avLst/>
          </a:prstGeom>
          <a:noFill/>
        </p:spPr>
        <p:txBody>
          <a:bodyPr wrap="square" rtlCol="0">
            <a:spAutoFit/>
          </a:bodyPr>
          <a:lstStyle/>
          <a:p>
            <a:r>
              <a:rPr lang="it-IT" sz="1400" dirty="0"/>
              <a:t>Fonte: </a:t>
            </a:r>
            <a:r>
              <a:rPr lang="it-IT" sz="1400" dirty="0">
                <a:hlinkClick r:id="rId2"/>
              </a:rPr>
              <a:t>http://www.sviluppoeconomico.gov.it/</a:t>
            </a:r>
            <a:endParaRPr lang="it-IT" sz="1400" dirty="0"/>
          </a:p>
          <a:p>
            <a:endParaRPr lang="it-IT" sz="1400" dirty="0"/>
          </a:p>
          <a:p>
            <a:pPr marL="285750" indent="-285750">
              <a:buFont typeface="Arial" panose="020B0604020202020204" pitchFamily="34" charset="0"/>
              <a:buChar char="•"/>
            </a:pPr>
            <a:r>
              <a:rPr lang="it-IT" sz="1400" dirty="0"/>
              <a:t>impresa nuova o costituita da non più di 5 anni</a:t>
            </a:r>
          </a:p>
          <a:p>
            <a:pPr marL="285750" indent="-285750">
              <a:buFont typeface="Arial" panose="020B0604020202020204" pitchFamily="34" charset="0"/>
              <a:buChar char="•"/>
            </a:pPr>
            <a:r>
              <a:rPr lang="it-IT" sz="1400" dirty="0"/>
              <a:t>residenza in Italia, o in altro Paese UE se con sede produttiva o filiale in Italia</a:t>
            </a:r>
          </a:p>
          <a:p>
            <a:pPr marL="285750" indent="-285750">
              <a:buFont typeface="Arial" panose="020B0604020202020204" pitchFamily="34" charset="0"/>
              <a:buChar char="•"/>
            </a:pPr>
            <a:r>
              <a:rPr lang="it-IT" sz="1400" dirty="0"/>
              <a:t>fatturato annuo inferiore a 5 mln €</a:t>
            </a:r>
          </a:p>
          <a:p>
            <a:pPr marL="285750" indent="-285750">
              <a:buFont typeface="Arial" panose="020B0604020202020204" pitchFamily="34" charset="0"/>
              <a:buChar char="•"/>
            </a:pPr>
            <a:r>
              <a:rPr lang="it-IT" sz="1400" dirty="0"/>
              <a:t>non quotata in un mercato regolamentato o in una piattaforma multilaterale di negoziazione</a:t>
            </a:r>
          </a:p>
          <a:p>
            <a:pPr marL="285750" indent="-285750">
              <a:buFont typeface="Arial" panose="020B0604020202020204" pitchFamily="34" charset="0"/>
              <a:buChar char="•"/>
            </a:pPr>
            <a:r>
              <a:rPr lang="it-IT" sz="1400" dirty="0"/>
              <a:t>divieto di distribuzione degli utili </a:t>
            </a:r>
          </a:p>
          <a:p>
            <a:pPr marL="285750" indent="-285750">
              <a:buFont typeface="Arial" panose="020B0604020202020204" pitchFamily="34" charset="0"/>
              <a:buChar char="•"/>
            </a:pPr>
            <a:r>
              <a:rPr lang="it-IT" sz="1400" dirty="0"/>
              <a:t>non è risultato di fusione, scissione o cessione di ramo d’azienda</a:t>
            </a:r>
          </a:p>
          <a:p>
            <a:pPr marL="285750" indent="-285750">
              <a:buFont typeface="Arial" panose="020B0604020202020204" pitchFamily="34" charset="0"/>
              <a:buChar char="•"/>
            </a:pPr>
            <a:r>
              <a:rPr lang="it-IT" sz="1400" dirty="0"/>
              <a:t>innovazione tecnologica come oggetto sociale esclusivo o prevalente </a:t>
            </a:r>
          </a:p>
          <a:p>
            <a:pPr marL="285750" indent="-285750">
              <a:buFont typeface="Arial" panose="020B0604020202020204" pitchFamily="34" charset="0"/>
              <a:buChar char="•"/>
            </a:pPr>
            <a:endParaRPr lang="it-IT" sz="1400" dirty="0"/>
          </a:p>
          <a:p>
            <a:r>
              <a:rPr lang="it-IT" sz="1400" dirty="0"/>
              <a:t>Il contenuto innovativo se rispetta  almeno 1 dei seguenti 3 requisiti:</a:t>
            </a:r>
          </a:p>
          <a:p>
            <a:pPr marL="285750" indent="-285750">
              <a:buFont typeface="Arial" panose="020B0604020202020204" pitchFamily="34" charset="0"/>
              <a:buChar char="•"/>
            </a:pPr>
            <a:r>
              <a:rPr lang="it-IT" sz="1400" dirty="0"/>
              <a:t>1. ha sostenuto spese in R&amp;S e innovazione pari ad almeno il 15% del maggiore valore tra fatturato e costo della produzione  </a:t>
            </a:r>
          </a:p>
          <a:p>
            <a:pPr marL="285750" indent="-285750">
              <a:buFont typeface="Arial" panose="020B0604020202020204" pitchFamily="34" charset="0"/>
              <a:buChar char="•"/>
            </a:pPr>
            <a:r>
              <a:rPr lang="it-IT" sz="1400" dirty="0"/>
              <a:t>2. impiega personale altamente qualificato (almeno 1/3 dottori di ricerca, dottorandi o ricercatori, oppure almeno 2/3 con laurea magistrale) </a:t>
            </a:r>
          </a:p>
          <a:p>
            <a:pPr marL="285750" indent="-285750">
              <a:buFont typeface="Arial" panose="020B0604020202020204" pitchFamily="34" charset="0"/>
              <a:buChar char="•"/>
            </a:pPr>
            <a:r>
              <a:rPr lang="it-IT" sz="1400" dirty="0"/>
              <a:t>3. è titolare, depositaria o licenziataria di almeno un brevetto o titolare di un software registrato </a:t>
            </a:r>
          </a:p>
          <a:p>
            <a:endParaRPr lang="it-IT" dirty="0"/>
          </a:p>
        </p:txBody>
      </p:sp>
      <p:sp>
        <p:nvSpPr>
          <p:cNvPr id="5" name="Titolo 1">
            <a:extLst>
              <a:ext uri="{FF2B5EF4-FFF2-40B4-BE49-F238E27FC236}">
                <a16:creationId xmlns:a16="http://schemas.microsoft.com/office/drawing/2014/main" id="{D1E9EE93-12E9-4446-AC97-A869422B4738}"/>
              </a:ext>
            </a:extLst>
          </p:cNvPr>
          <p:cNvSpPr txBox="1">
            <a:spLocks/>
          </p:cNvSpPr>
          <p:nvPr/>
        </p:nvSpPr>
        <p:spPr>
          <a:xfrm>
            <a:off x="838200" y="658574"/>
            <a:ext cx="10360742" cy="747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Requisiti per definire una startup «innovativa» secondo Decreto Crescita bis</a:t>
            </a:r>
          </a:p>
        </p:txBody>
      </p:sp>
    </p:spTree>
    <p:extLst>
      <p:ext uri="{BB962C8B-B14F-4D97-AF65-F5344CB8AC3E}">
        <p14:creationId xmlns:p14="http://schemas.microsoft.com/office/powerpoint/2010/main" val="1571781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B8B86E3F-03BE-4A42-8C87-7E3A7B6248AD}"/>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B7AB32F4-B67D-476B-88E7-FB9BF6718D9E}"/>
              </a:ext>
            </a:extLst>
          </p:cNvPr>
          <p:cNvSpPr>
            <a:spLocks noGrp="1"/>
          </p:cNvSpPr>
          <p:nvPr>
            <p:ph type="sldNum" sz="quarter" idx="12"/>
          </p:nvPr>
        </p:nvSpPr>
        <p:spPr/>
        <p:txBody>
          <a:bodyPr/>
          <a:lstStyle/>
          <a:p>
            <a:fld id="{BDD6702B-0038-4621-9C59-9CEA91FE7546}" type="slidenum">
              <a:rPr lang="it-IT" smtClean="0"/>
              <a:t>7</a:t>
            </a:fld>
            <a:endParaRPr lang="it-IT"/>
          </a:p>
        </p:txBody>
      </p:sp>
      <p:sp>
        <p:nvSpPr>
          <p:cNvPr id="4" name="CasellaDiTesto 3">
            <a:extLst>
              <a:ext uri="{FF2B5EF4-FFF2-40B4-BE49-F238E27FC236}">
                <a16:creationId xmlns:a16="http://schemas.microsoft.com/office/drawing/2014/main" id="{88D3F443-47BB-44AF-B1CA-CB0F7D5B23F4}"/>
              </a:ext>
            </a:extLst>
          </p:cNvPr>
          <p:cNvSpPr txBox="1"/>
          <p:nvPr/>
        </p:nvSpPr>
        <p:spPr>
          <a:xfrm>
            <a:off x="838199" y="1321356"/>
            <a:ext cx="10793361" cy="3600986"/>
          </a:xfrm>
          <a:prstGeom prst="rect">
            <a:avLst/>
          </a:prstGeom>
          <a:noFill/>
        </p:spPr>
        <p:txBody>
          <a:bodyPr wrap="square" rtlCol="0">
            <a:spAutoFit/>
          </a:bodyPr>
          <a:lstStyle/>
          <a:p>
            <a:r>
              <a:rPr lang="it-IT" sz="1400" dirty="0"/>
              <a:t>Fonte: </a:t>
            </a:r>
            <a:r>
              <a:rPr lang="it-IT" sz="1400" dirty="0">
                <a:hlinkClick r:id="rId2"/>
              </a:rPr>
              <a:t>http://www.sviluppoeconomico.gov.it/images/stories/documenti/Scheda_sintesi_policy_PMI_Innovative_27_03_2015.pdf</a:t>
            </a:r>
            <a:endParaRPr lang="it-IT" sz="1400" dirty="0"/>
          </a:p>
          <a:p>
            <a:endParaRPr lang="it-IT" sz="1400" dirty="0"/>
          </a:p>
          <a:p>
            <a:pPr marL="285750" indent="-285750">
              <a:buFont typeface="Arial" panose="020B0604020202020204" pitchFamily="34" charset="0"/>
              <a:buChar char="•"/>
            </a:pPr>
            <a:r>
              <a:rPr lang="it-IT" sz="1400" dirty="0"/>
              <a:t>PMI in senso europeo (Raccomandazione 2003/361/CE):  &lt; 250 addetti, &lt; 50 mln € di fatturato annuo, &lt; 43 mln € di attivo totale dello stato patrimoniale </a:t>
            </a:r>
          </a:p>
          <a:p>
            <a:pPr marL="285750" indent="-285750">
              <a:buFont typeface="Arial" panose="020B0604020202020204" pitchFamily="34" charset="0"/>
              <a:buChar char="•"/>
            </a:pPr>
            <a:r>
              <a:rPr lang="it-IT" sz="1400" dirty="0"/>
              <a:t>Costituite come società di capitali anche in forma cooperativa</a:t>
            </a:r>
          </a:p>
          <a:p>
            <a:pPr marL="285750" indent="-285750">
              <a:buFont typeface="Arial" panose="020B0604020202020204" pitchFamily="34" charset="0"/>
              <a:buChar char="•"/>
            </a:pPr>
            <a:r>
              <a:rPr lang="it-IT" sz="1400" dirty="0"/>
              <a:t>Hanno sede principale in Italia o altro paese UE purché con sede in Italia</a:t>
            </a:r>
          </a:p>
          <a:p>
            <a:pPr marL="285750" indent="-285750">
              <a:buFont typeface="Arial" panose="020B0604020202020204" pitchFamily="34" charset="0"/>
              <a:buChar char="•"/>
            </a:pPr>
            <a:r>
              <a:rPr lang="it-IT" sz="1400" dirty="0"/>
              <a:t>Dispongono della certificazione dell’ultimo bilancio</a:t>
            </a:r>
          </a:p>
          <a:p>
            <a:pPr marL="285750" indent="-285750">
              <a:buFont typeface="Arial" panose="020B0604020202020204" pitchFamily="34" charset="0"/>
              <a:buChar char="•"/>
            </a:pPr>
            <a:r>
              <a:rPr lang="it-IT" sz="1400" dirty="0"/>
              <a:t>Le loro azioni non sono quotate in un mercato regolamentato</a:t>
            </a:r>
          </a:p>
          <a:p>
            <a:pPr marL="285750" indent="-285750">
              <a:buFont typeface="Arial" panose="020B0604020202020204" pitchFamily="34" charset="0"/>
              <a:buChar char="•"/>
            </a:pPr>
            <a:r>
              <a:rPr lang="it-IT" sz="1400" dirty="0"/>
              <a:t>Non sono iscritte alla sezione speciale del Registro delle imprese dedicate a startup innovative e incubatori certificati</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Il contenuto innovativo dell’impresa rispetta almeno 2 su 3 criteri tra:</a:t>
            </a:r>
          </a:p>
          <a:p>
            <a:pPr marL="800100" lvl="1" indent="-342900">
              <a:buFont typeface="+mj-lt"/>
              <a:buAutoNum type="arabicPeriod"/>
            </a:pPr>
            <a:r>
              <a:rPr lang="it-IT" sz="1400" dirty="0"/>
              <a:t>ha sostenuto spese in R&amp;S e innovazione pari ad almeno il 3% del maggiore valore tra fatturato e costo della produzione </a:t>
            </a:r>
          </a:p>
          <a:p>
            <a:pPr marL="800100" lvl="1" indent="-342900">
              <a:buFont typeface="+mj-lt"/>
              <a:buAutoNum type="arabicPeriod"/>
            </a:pPr>
            <a:r>
              <a:rPr lang="it-IT" sz="1400" dirty="0"/>
              <a:t>impiega personale altamente qualificato (almeno 1/5 dottori di ricerca, dottorandi o ricercatori, oppure almeno 1/3 con laurea magistrale) </a:t>
            </a:r>
          </a:p>
          <a:p>
            <a:pPr marL="800100" lvl="1" indent="-342900">
              <a:buFont typeface="+mj-lt"/>
              <a:buAutoNum type="arabicPeriod"/>
            </a:pPr>
            <a:r>
              <a:rPr lang="it-IT" sz="1400" dirty="0"/>
              <a:t>è titolare, depositaria o licenziataria di almeno un brevetto o titolare di un software registrato</a:t>
            </a:r>
          </a:p>
          <a:p>
            <a:endParaRPr lang="it-IT" dirty="0"/>
          </a:p>
        </p:txBody>
      </p:sp>
      <p:sp>
        <p:nvSpPr>
          <p:cNvPr id="5" name="Titolo 1">
            <a:extLst>
              <a:ext uri="{FF2B5EF4-FFF2-40B4-BE49-F238E27FC236}">
                <a16:creationId xmlns:a16="http://schemas.microsoft.com/office/drawing/2014/main" id="{D1E9EE93-12E9-4446-AC97-A869422B4738}"/>
              </a:ext>
            </a:extLst>
          </p:cNvPr>
          <p:cNvSpPr txBox="1">
            <a:spLocks/>
          </p:cNvSpPr>
          <p:nvPr/>
        </p:nvSpPr>
        <p:spPr>
          <a:xfrm>
            <a:off x="838200" y="658574"/>
            <a:ext cx="10360742" cy="74743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Requisiti per definire una PMI «innovativa» secondo l’</a:t>
            </a:r>
            <a:r>
              <a:rPr lang="it-IT" sz="2400" dirty="0" err="1">
                <a:solidFill>
                  <a:srgbClr val="0070C0"/>
                </a:solidFill>
              </a:rPr>
              <a:t>Investment</a:t>
            </a:r>
            <a:r>
              <a:rPr lang="it-IT" sz="2400" dirty="0">
                <a:solidFill>
                  <a:srgbClr val="0070C0"/>
                </a:solidFill>
              </a:rPr>
              <a:t> Compact</a:t>
            </a:r>
          </a:p>
        </p:txBody>
      </p:sp>
    </p:spTree>
    <p:extLst>
      <p:ext uri="{BB962C8B-B14F-4D97-AF65-F5344CB8AC3E}">
        <p14:creationId xmlns:p14="http://schemas.microsoft.com/office/powerpoint/2010/main" val="228662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p:cNvSpPr>
            <a:spLocks noGrp="1"/>
          </p:cNvSpPr>
          <p:nvPr>
            <p:ph type="sldNum" sz="quarter" idx="12"/>
          </p:nvPr>
        </p:nvSpPr>
        <p:spPr/>
        <p:txBody>
          <a:bodyPr/>
          <a:lstStyle/>
          <a:p>
            <a:fld id="{BDD6702B-0038-4621-9C59-9CEA91FE7546}" type="slidenum">
              <a:rPr lang="it-IT" smtClean="0"/>
              <a:t>8</a:t>
            </a:fld>
            <a:endParaRPr lang="it-IT"/>
          </a:p>
        </p:txBody>
      </p:sp>
      <p:sp>
        <p:nvSpPr>
          <p:cNvPr id="4" name="Rettangolo 3"/>
          <p:cNvSpPr/>
          <p:nvPr/>
        </p:nvSpPr>
        <p:spPr>
          <a:xfrm>
            <a:off x="708527" y="1295254"/>
            <a:ext cx="10774946" cy="1384995"/>
          </a:xfrm>
          <a:prstGeom prst="rect">
            <a:avLst/>
          </a:prstGeom>
        </p:spPr>
        <p:txBody>
          <a:bodyPr wrap="square">
            <a:spAutoFit/>
          </a:bodyPr>
          <a:lstStyle/>
          <a:p>
            <a:pPr marL="285750" indent="-285750">
              <a:buFont typeface="Arial" panose="020B0604020202020204" pitchFamily="34" charset="0"/>
              <a:buChar char="•"/>
            </a:pPr>
            <a:r>
              <a:rPr lang="it-IT" sz="1400" dirty="0"/>
              <a:t>Necessità di registrarsi nella sezione speciale del Registro della imprese presso Camera di Commercio</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Iscrizione trasmettendo una autocertificazione di possesso delle caratteristiche di «PMI innovativa»</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Aggiornamento annuale di tali dati</a:t>
            </a:r>
          </a:p>
          <a:p>
            <a:endParaRPr lang="it-IT" sz="1400" dirty="0"/>
          </a:p>
        </p:txBody>
      </p:sp>
      <p:sp>
        <p:nvSpPr>
          <p:cNvPr id="5" name="Titolo 1">
            <a:extLst>
              <a:ext uri="{FF2B5EF4-FFF2-40B4-BE49-F238E27FC236}">
                <a16:creationId xmlns:a16="http://schemas.microsoft.com/office/drawing/2014/main" id="{6A71EC05-8B29-4633-B091-A866A3F64CD7}"/>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Requisiti per l’accesso alle agevolazioni per PMI innovative</a:t>
            </a:r>
            <a:endParaRPr lang="it-IT" sz="1600" dirty="0">
              <a:solidFill>
                <a:srgbClr val="0070C0"/>
              </a:solidFill>
            </a:endParaRPr>
          </a:p>
          <a:p>
            <a:endParaRPr lang="it-IT" sz="2400" dirty="0">
              <a:solidFill>
                <a:srgbClr val="0070C0"/>
              </a:solidFill>
            </a:endParaRPr>
          </a:p>
        </p:txBody>
      </p:sp>
    </p:spTree>
    <p:extLst>
      <p:ext uri="{BB962C8B-B14F-4D97-AF65-F5344CB8AC3E}">
        <p14:creationId xmlns:p14="http://schemas.microsoft.com/office/powerpoint/2010/main" val="14595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a:extLst>
              <a:ext uri="{FF2B5EF4-FFF2-40B4-BE49-F238E27FC236}">
                <a16:creationId xmlns:a16="http://schemas.microsoft.com/office/drawing/2014/main" id="{D7A6F81D-70AE-426B-A5AF-EF642EBFC47A}"/>
              </a:ext>
            </a:extLst>
          </p:cNvPr>
          <p:cNvSpPr>
            <a:spLocks noGrp="1"/>
          </p:cNvSpPr>
          <p:nvPr>
            <p:ph type="ftr" sz="quarter" idx="11"/>
          </p:nvPr>
        </p:nvSpPr>
        <p:spPr/>
        <p:txBody>
          <a:bodyPr/>
          <a:lstStyle/>
          <a:p>
            <a:r>
              <a:rPr lang="it-IT" dirty="0" err="1"/>
              <a:t>Equity</a:t>
            </a:r>
            <a:r>
              <a:rPr lang="it-IT" dirty="0"/>
              <a:t> Crowd </a:t>
            </a:r>
            <a:r>
              <a:rPr lang="it-IT" dirty="0" err="1"/>
              <a:t>funding</a:t>
            </a:r>
            <a:endParaRPr lang="it-IT" dirty="0"/>
          </a:p>
        </p:txBody>
      </p:sp>
      <p:sp>
        <p:nvSpPr>
          <p:cNvPr id="3" name="Segnaposto numero diapositiva 2">
            <a:extLst>
              <a:ext uri="{FF2B5EF4-FFF2-40B4-BE49-F238E27FC236}">
                <a16:creationId xmlns:a16="http://schemas.microsoft.com/office/drawing/2014/main" id="{5937AFD3-109A-4E17-8B5F-D71CC21EBB7C}"/>
              </a:ext>
            </a:extLst>
          </p:cNvPr>
          <p:cNvSpPr>
            <a:spLocks noGrp="1"/>
          </p:cNvSpPr>
          <p:nvPr>
            <p:ph type="sldNum" sz="quarter" idx="12"/>
          </p:nvPr>
        </p:nvSpPr>
        <p:spPr/>
        <p:txBody>
          <a:bodyPr/>
          <a:lstStyle/>
          <a:p>
            <a:fld id="{BDD6702B-0038-4621-9C59-9CEA91FE7546}" type="slidenum">
              <a:rPr lang="it-IT" smtClean="0"/>
              <a:t>9</a:t>
            </a:fld>
            <a:endParaRPr lang="it-IT"/>
          </a:p>
        </p:txBody>
      </p:sp>
      <p:sp>
        <p:nvSpPr>
          <p:cNvPr id="4" name="Segnaposto contenuto 2">
            <a:extLst>
              <a:ext uri="{FF2B5EF4-FFF2-40B4-BE49-F238E27FC236}">
                <a16:creationId xmlns:a16="http://schemas.microsoft.com/office/drawing/2014/main" id="{7454B54B-8A4E-4AF7-AA9B-F252FBC61A43}"/>
              </a:ext>
            </a:extLst>
          </p:cNvPr>
          <p:cNvSpPr txBox="1">
            <a:spLocks/>
          </p:cNvSpPr>
          <p:nvPr/>
        </p:nvSpPr>
        <p:spPr>
          <a:xfrm>
            <a:off x="514928" y="1135781"/>
            <a:ext cx="11083514" cy="472714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400" dirty="0"/>
              <a:t>La </a:t>
            </a:r>
            <a:r>
              <a:rPr lang="it-IT" sz="1400" b="1" dirty="0"/>
              <a:t>legge di Bilancio 2017</a:t>
            </a:r>
            <a:r>
              <a:rPr lang="it-IT" sz="1400" dirty="0"/>
              <a:t> ha introdotto importanti novità:</a:t>
            </a:r>
          </a:p>
          <a:p>
            <a:r>
              <a:rPr lang="it-IT" sz="1400" dirty="0">
                <a:solidFill>
                  <a:srgbClr val="0070C0"/>
                </a:solidFill>
              </a:rPr>
              <a:t>Per persone fisiche: detrazione IRPEF del 30% per importi fino a € 1 milione per periodo di imposta</a:t>
            </a:r>
          </a:p>
          <a:p>
            <a:r>
              <a:rPr lang="it-IT" sz="1400" dirty="0">
                <a:solidFill>
                  <a:srgbClr val="0070C0"/>
                </a:solidFill>
              </a:rPr>
              <a:t>Per persone giuridiche: detrazione IRES del 30% per un importo fino ad €1,8 milioni per periodo di imposta </a:t>
            </a:r>
          </a:p>
          <a:p>
            <a:r>
              <a:rPr lang="it-IT" sz="1400" dirty="0">
                <a:solidFill>
                  <a:srgbClr val="0070C0"/>
                </a:solidFill>
              </a:rPr>
              <a:t>È richiesto il mantenimento dell’investimento per almeno tre anni.</a:t>
            </a:r>
          </a:p>
          <a:p>
            <a:r>
              <a:rPr lang="it-IT" sz="1400" b="1" dirty="0">
                <a:solidFill>
                  <a:srgbClr val="0070C0"/>
                </a:solidFill>
              </a:rPr>
              <a:t>Durata: </a:t>
            </a:r>
            <a:r>
              <a:rPr lang="it-IT" sz="1400" dirty="0">
                <a:solidFill>
                  <a:srgbClr val="0070C0"/>
                </a:solidFill>
              </a:rPr>
              <a:t>le agevolazioni diventano ‘permanenti', ovvero essendo previste “a decorrere dal 2017” viene meno il riferimento al termine finale di validità delle agevolazioni (in precedenza le agevolazioni avevano efficacia limitata all'anno per le quali erano specificamente previste).</a:t>
            </a:r>
          </a:p>
          <a:p>
            <a:pPr marL="0" indent="0">
              <a:buNone/>
            </a:pPr>
            <a:r>
              <a:rPr lang="it-IT" sz="1400" b="1" dirty="0"/>
              <a:t>Incremento dell’aliquota: </a:t>
            </a:r>
            <a:r>
              <a:rPr lang="it-IT" sz="1400" dirty="0"/>
              <a:t>dal 2017 l'aliquota prevista per l'agevolazione è unica ed è elevata al </a:t>
            </a:r>
            <a:r>
              <a:rPr lang="it-IT" sz="1400" b="1" dirty="0"/>
              <a:t>30%</a:t>
            </a:r>
            <a:r>
              <a:rPr lang="it-IT" sz="1400" dirty="0"/>
              <a:t>. La misura dell'incentivo varia a seconda dei soggetti che effettuano gli investimenti e alla tipologia di startup verso le quali l'investimento è effettuato: per i soggetti passivi </a:t>
            </a:r>
            <a:r>
              <a:rPr lang="it-IT" sz="1400" u="sng" dirty="0"/>
              <a:t>IRPEF</a:t>
            </a:r>
            <a:r>
              <a:rPr lang="it-IT" sz="1400" dirty="0"/>
              <a:t> (le persone fisiche), l'agevolazione consiste in una </a:t>
            </a:r>
            <a:r>
              <a:rPr lang="it-IT" sz="1400" u="sng" dirty="0"/>
              <a:t>detrazione dall'imposta lorda</a:t>
            </a:r>
            <a:r>
              <a:rPr lang="it-IT" sz="1400" dirty="0"/>
              <a:t> (pari, fino al 2016, al 19% dei conferimenti rilevanti effettuati), mentre i soggetti passivi </a:t>
            </a:r>
            <a:r>
              <a:rPr lang="it-IT" sz="1400" u="sng" dirty="0"/>
              <a:t>IRES</a:t>
            </a:r>
            <a:r>
              <a:rPr lang="it-IT" sz="1400" dirty="0"/>
              <a:t> (le persone giuridiche) possono godere di una deduzione dal proprio reddito complessivo (pari, fino al 2016, al 20% degli investimenti rilevanti). Tali percentuali, sempre fino al 2016, aumentano rispettivamente al 25% per le persone fisiche e al 27% per le persone giuridiche nel caso di investimenti in startup a vocazione sociale o in startup innovative che sviluppano e commercializzano esclusivamente prodotti o servizi innovativi ad alto valore tecnologico in ambito energetico. </a:t>
            </a:r>
            <a:r>
              <a:rPr lang="it-IT" sz="1400" u="sng" dirty="0"/>
              <a:t>Dal 2017 le aliquote previste per tutti i tipi di investimento e per tutti i soggetti sono TUTTE unificate al 30%.</a:t>
            </a:r>
          </a:p>
          <a:p>
            <a:pPr marL="0" indent="0">
              <a:buNone/>
            </a:pPr>
            <a:r>
              <a:rPr lang="it-IT" sz="1400" b="1" dirty="0"/>
              <a:t>Limite massimo investimenti per i soggetti IRPEF: </a:t>
            </a:r>
            <a:r>
              <a:rPr lang="it-IT" sz="1400" dirty="0"/>
              <a:t>Un'ulteriore novità riguarda i soggetti IRPEF (le persone fisiche) che effettueranno gli investimenti in startup e PMI innovative: l'investimento massimo detraibile in ciascun periodo d'imposta raddoppia, passando da euro 500.000 a euro 1.000.000. Nulla cambia invece per i soggetti passivi IRES (le persone giuridiche): l'ammontare massimo degli investimenti ammissibile in ciascun periodo di imposta resta invariato a euro 1.800.000.</a:t>
            </a:r>
          </a:p>
          <a:p>
            <a:pPr marL="0" indent="0">
              <a:buNone/>
            </a:pPr>
            <a:r>
              <a:rPr lang="it-IT" sz="1400" b="1" dirty="0"/>
              <a:t>Periodo obbligatorio in cui mantenere l'investimento: i</a:t>
            </a:r>
            <a:r>
              <a:rPr lang="it-IT" sz="1400" dirty="0"/>
              <a:t>l periodo obbligatorio per il quale occorre mantenere l'investimento per non incorrere nella decadenza dello stesso è stato ‘allungato' da 2 a 3 anni. Ai sensi di quanto disposto dagli orientamenti sugli aiuti di Stato destinati a promuovere gli investimenti per il finanziamento del rischio (2014/C 19/04), nella legge di Bilancio 2017 viene esplicitamente previsto che, a decorrere dal 2015, per non incorrere nella decadenza delle agevolazioni, gli investimenti devono essere mantenuti per 3 anni. </a:t>
            </a:r>
          </a:p>
          <a:p>
            <a:pPr marL="0" indent="0">
              <a:buNone/>
            </a:pPr>
            <a:endParaRPr lang="it-IT" sz="1600" dirty="0"/>
          </a:p>
        </p:txBody>
      </p:sp>
      <p:sp>
        <p:nvSpPr>
          <p:cNvPr id="5" name="Titolo 1">
            <a:extLst>
              <a:ext uri="{FF2B5EF4-FFF2-40B4-BE49-F238E27FC236}">
                <a16:creationId xmlns:a16="http://schemas.microsoft.com/office/drawing/2014/main" id="{C91E84A0-A184-401C-B891-DE778A7C27A9}"/>
              </a:ext>
            </a:extLst>
          </p:cNvPr>
          <p:cNvSpPr txBox="1">
            <a:spLocks/>
          </p:cNvSpPr>
          <p:nvPr/>
        </p:nvSpPr>
        <p:spPr>
          <a:xfrm>
            <a:off x="838200" y="616018"/>
            <a:ext cx="10515600" cy="5967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400" dirty="0">
                <a:solidFill>
                  <a:srgbClr val="0070C0"/>
                </a:solidFill>
              </a:rPr>
              <a:t>Agevolazioni Fiscali per gli investimenti in start up e PMI innovative</a:t>
            </a:r>
          </a:p>
        </p:txBody>
      </p:sp>
    </p:spTree>
    <p:extLst>
      <p:ext uri="{BB962C8B-B14F-4D97-AF65-F5344CB8AC3E}">
        <p14:creationId xmlns:p14="http://schemas.microsoft.com/office/powerpoint/2010/main" val="37998591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4635</Words>
  <Application>Microsoft Office PowerPoint</Application>
  <PresentationFormat>Widescreen</PresentationFormat>
  <Paragraphs>651</Paragraphs>
  <Slides>42</Slides>
  <Notes>1</Notes>
  <HiddenSlides>0</HiddenSlides>
  <MMClips>0</MMClips>
  <ScaleCrop>false</ScaleCrop>
  <HeadingPairs>
    <vt:vector size="6" baseType="variant">
      <vt:variant>
        <vt:lpstr>Caratteri utilizzati</vt:lpstr>
      </vt:variant>
      <vt:variant>
        <vt:i4>7</vt:i4>
      </vt:variant>
      <vt:variant>
        <vt:lpstr>Tema</vt:lpstr>
      </vt:variant>
      <vt:variant>
        <vt:i4>3</vt:i4>
      </vt:variant>
      <vt:variant>
        <vt:lpstr>Titoli diapositive</vt:lpstr>
      </vt:variant>
      <vt:variant>
        <vt:i4>42</vt:i4>
      </vt:variant>
    </vt:vector>
  </HeadingPairs>
  <TitlesOfParts>
    <vt:vector size="52" baseType="lpstr">
      <vt:lpstr>Yu Mincho</vt:lpstr>
      <vt:lpstr>Arial</vt:lpstr>
      <vt:lpstr>Book Antiqua</vt:lpstr>
      <vt:lpstr>Calibri</vt:lpstr>
      <vt:lpstr>Calibri Light</vt:lpstr>
      <vt:lpstr>sole_text</vt:lpstr>
      <vt:lpstr>Wingdings</vt:lpstr>
      <vt:lpstr>Tema di Office</vt:lpstr>
      <vt:lpstr>Personalizza struttura</vt:lpstr>
      <vt:lpstr>1_Personalizza struttura</vt:lpstr>
      <vt:lpstr>Analisi del mercato  dell’Equity Crowd funding  in Italia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 funding</dc:title>
  <dc:creator>Melville Gauss Srl</dc:creator>
  <cp:lastModifiedBy>sculler boston</cp:lastModifiedBy>
  <cp:revision>255</cp:revision>
  <dcterms:created xsi:type="dcterms:W3CDTF">2018-03-27T07:52:12Z</dcterms:created>
  <dcterms:modified xsi:type="dcterms:W3CDTF">2018-04-17T13:22:44Z</dcterms:modified>
</cp:coreProperties>
</file>